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1"/>
  </p:notesMasterIdLst>
  <p:sldIdLst>
    <p:sldId id="256" r:id="rId2"/>
    <p:sldId id="452" r:id="rId3"/>
    <p:sldId id="493" r:id="rId4"/>
    <p:sldId id="430" r:id="rId5"/>
    <p:sldId id="502" r:id="rId6"/>
    <p:sldId id="504" r:id="rId7"/>
    <p:sldId id="505" r:id="rId8"/>
    <p:sldId id="506" r:id="rId9"/>
    <p:sldId id="501" r:id="rId10"/>
    <p:sldId id="507" r:id="rId11"/>
    <p:sldId id="508" r:id="rId12"/>
    <p:sldId id="509" r:id="rId13"/>
    <p:sldId id="460" r:id="rId14"/>
    <p:sldId id="476" r:id="rId15"/>
    <p:sldId id="500" r:id="rId16"/>
    <p:sldId id="491" r:id="rId17"/>
    <p:sldId id="486" r:id="rId18"/>
    <p:sldId id="488" r:id="rId19"/>
    <p:sldId id="396" r:id="rId20"/>
  </p:sldIdLst>
  <p:sldSz cx="9144000" cy="5143500" type="screen16x9"/>
  <p:notesSz cx="6858000" cy="9144000"/>
  <p:embeddedFontLst>
    <p:embeddedFont>
      <p:font typeface="Fira Sans Extra Condensed" panose="020B0503050000020004" pitchFamily="34" charset="0"/>
      <p:regular r:id="rId22"/>
      <p:bold r:id="rId23"/>
      <p:italic r:id="rId24"/>
      <p:boldItalic r:id="rId25"/>
    </p:embeddedFont>
    <p:embeddedFont>
      <p:font typeface="Fira Sans Extra Condensed SemiBold" panose="020B0604020202020204" charset="0"/>
      <p:regular r:id="rId26"/>
      <p:bold r:id="rId27"/>
      <p:italic r:id="rId28"/>
      <p:boldItalic r:id="rId29"/>
    </p:embeddedFont>
    <p:embeddedFont>
      <p:font typeface="Roboto" panose="02000000000000000000"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jarwo Anggai" initials="SA" lastIdx="1" clrIdx="0">
    <p:extLst>
      <p:ext uri="{19B8F6BF-5375-455C-9EA6-DF929625EA0E}">
        <p15:presenceInfo xmlns:p15="http://schemas.microsoft.com/office/powerpoint/2012/main" userId="4e29d8884fff91b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54" autoAdjust="0"/>
    <p:restoredTop sz="89633" autoAdjust="0"/>
  </p:normalViewPr>
  <p:slideViewPr>
    <p:cSldViewPr snapToGrid="0">
      <p:cViewPr varScale="1">
        <p:scale>
          <a:sx n="96" d="100"/>
          <a:sy n="96" d="100"/>
        </p:scale>
        <p:origin x="105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21DE2D-3F87-47DE-BCEE-B4F3763BD6DC}" type="doc">
      <dgm:prSet loTypeId="urn:microsoft.com/office/officeart/2005/8/layout/process1" loCatId="process" qsTypeId="urn:microsoft.com/office/officeart/2005/8/quickstyle/simple1" qsCatId="simple" csTypeId="urn:microsoft.com/office/officeart/2005/8/colors/colorful5" csCatId="colorful"/>
      <dgm:spPr/>
      <dgm:t>
        <a:bodyPr/>
        <a:lstStyle/>
        <a:p>
          <a:endParaRPr lang="id-ID"/>
        </a:p>
      </dgm:t>
    </dgm:pt>
    <dgm:pt modelId="{2D29B952-F8A6-47FB-96AE-54AB65474D02}">
      <dgm:prSet custT="1"/>
      <dgm:spPr/>
      <dgm:t>
        <a:bodyPr/>
        <a:lstStyle/>
        <a:p>
          <a:r>
            <a:rPr lang="id-ID" sz="1400" b="0" i="0"/>
            <a:t>Text Preprocessing</a:t>
          </a:r>
          <a:endParaRPr lang="id-ID" sz="1400"/>
        </a:p>
      </dgm:t>
    </dgm:pt>
    <dgm:pt modelId="{E158ACC5-50A6-47B4-BC54-63D4C1B0CE9D}" type="parTrans" cxnId="{F17AE2AE-31F5-460C-A521-CE3CD18A4839}">
      <dgm:prSet/>
      <dgm:spPr/>
      <dgm:t>
        <a:bodyPr/>
        <a:lstStyle/>
        <a:p>
          <a:endParaRPr lang="id-ID" sz="1400"/>
        </a:p>
      </dgm:t>
    </dgm:pt>
    <dgm:pt modelId="{E19113BD-C933-4838-8B44-E74CECB70062}" type="sibTrans" cxnId="{F17AE2AE-31F5-460C-A521-CE3CD18A4839}">
      <dgm:prSet custT="1"/>
      <dgm:spPr/>
      <dgm:t>
        <a:bodyPr/>
        <a:lstStyle/>
        <a:p>
          <a:endParaRPr lang="id-ID" sz="1400"/>
        </a:p>
      </dgm:t>
    </dgm:pt>
    <dgm:pt modelId="{D6D5EFF3-4B3D-4111-9843-2310499F8813}">
      <dgm:prSet custT="1"/>
      <dgm:spPr/>
      <dgm:t>
        <a:bodyPr/>
        <a:lstStyle/>
        <a:p>
          <a:r>
            <a:rPr lang="id-ID" sz="1400" b="0" i="0"/>
            <a:t>Feature Extraction</a:t>
          </a:r>
          <a:endParaRPr lang="id-ID" sz="1400"/>
        </a:p>
      </dgm:t>
    </dgm:pt>
    <dgm:pt modelId="{F3D3B283-A944-4CE7-8562-64771B15E4DD}" type="parTrans" cxnId="{C2451E0D-E04E-4929-92FC-8C939C7E5710}">
      <dgm:prSet/>
      <dgm:spPr/>
      <dgm:t>
        <a:bodyPr/>
        <a:lstStyle/>
        <a:p>
          <a:endParaRPr lang="id-ID" sz="1400"/>
        </a:p>
      </dgm:t>
    </dgm:pt>
    <dgm:pt modelId="{9C1824A3-2ECC-49CA-9016-DCC124CF1373}" type="sibTrans" cxnId="{C2451E0D-E04E-4929-92FC-8C939C7E5710}">
      <dgm:prSet custT="1"/>
      <dgm:spPr/>
      <dgm:t>
        <a:bodyPr/>
        <a:lstStyle/>
        <a:p>
          <a:endParaRPr lang="id-ID" sz="1400"/>
        </a:p>
      </dgm:t>
    </dgm:pt>
    <dgm:pt modelId="{39B0C329-4B03-4AB3-822A-E1C0115ACC96}">
      <dgm:prSet custT="1"/>
      <dgm:spPr/>
      <dgm:t>
        <a:bodyPr/>
        <a:lstStyle/>
        <a:p>
          <a:r>
            <a:rPr lang="id-ID" sz="1400" b="0" i="0"/>
            <a:t>Modeling </a:t>
          </a:r>
          <a:endParaRPr lang="id-ID" sz="1400"/>
        </a:p>
      </dgm:t>
    </dgm:pt>
    <dgm:pt modelId="{684068C9-2F75-42DC-8332-0089650AB5C7}" type="parTrans" cxnId="{4BA7D42E-290A-4A7B-B49F-49FA4FB84233}">
      <dgm:prSet/>
      <dgm:spPr/>
      <dgm:t>
        <a:bodyPr/>
        <a:lstStyle/>
        <a:p>
          <a:endParaRPr lang="id-ID" sz="1400"/>
        </a:p>
      </dgm:t>
    </dgm:pt>
    <dgm:pt modelId="{05D31EEB-762F-4174-A6AC-770531B48701}" type="sibTrans" cxnId="{4BA7D42E-290A-4A7B-B49F-49FA4FB84233}">
      <dgm:prSet custT="1"/>
      <dgm:spPr/>
      <dgm:t>
        <a:bodyPr/>
        <a:lstStyle/>
        <a:p>
          <a:endParaRPr lang="id-ID" sz="1400"/>
        </a:p>
      </dgm:t>
    </dgm:pt>
    <dgm:pt modelId="{326D70C5-BE07-41A0-954E-2F563E1AC3FF}">
      <dgm:prSet custT="1"/>
      <dgm:spPr/>
      <dgm:t>
        <a:bodyPr/>
        <a:lstStyle/>
        <a:p>
          <a:r>
            <a:rPr lang="id-ID" sz="1400" b="0" i="0"/>
            <a:t>Post-Processing</a:t>
          </a:r>
          <a:endParaRPr lang="id-ID" sz="1400"/>
        </a:p>
      </dgm:t>
    </dgm:pt>
    <dgm:pt modelId="{998CB260-2D4B-4CE9-BC16-53ABDA5A1FCB}" type="parTrans" cxnId="{ECD4528E-44B0-4398-9849-F239BA690E89}">
      <dgm:prSet/>
      <dgm:spPr/>
      <dgm:t>
        <a:bodyPr/>
        <a:lstStyle/>
        <a:p>
          <a:endParaRPr lang="id-ID" sz="1400"/>
        </a:p>
      </dgm:t>
    </dgm:pt>
    <dgm:pt modelId="{C4609887-A12C-42A1-836B-D5094BB8A176}" type="sibTrans" cxnId="{ECD4528E-44B0-4398-9849-F239BA690E89}">
      <dgm:prSet custT="1"/>
      <dgm:spPr/>
      <dgm:t>
        <a:bodyPr/>
        <a:lstStyle/>
        <a:p>
          <a:endParaRPr lang="id-ID" sz="1400"/>
        </a:p>
      </dgm:t>
    </dgm:pt>
    <dgm:pt modelId="{2245BA91-C5E7-43A8-98F8-605D7ACA4FC9}">
      <dgm:prSet custT="1"/>
      <dgm:spPr/>
      <dgm:t>
        <a:bodyPr/>
        <a:lstStyle/>
        <a:p>
          <a:r>
            <a:rPr lang="id-ID" sz="1400" b="0" i="0"/>
            <a:t>Deployment</a:t>
          </a:r>
          <a:endParaRPr lang="id-ID" sz="1400"/>
        </a:p>
      </dgm:t>
    </dgm:pt>
    <dgm:pt modelId="{8DDDB650-C3DA-4587-AF83-029BFF9D0E5C}" type="parTrans" cxnId="{5EC96A8A-54E6-4D9C-9CFC-A33CBEF22CF4}">
      <dgm:prSet/>
      <dgm:spPr/>
      <dgm:t>
        <a:bodyPr/>
        <a:lstStyle/>
        <a:p>
          <a:endParaRPr lang="id-ID" sz="1400"/>
        </a:p>
      </dgm:t>
    </dgm:pt>
    <dgm:pt modelId="{FBD375B6-E57C-453F-9878-14F886B71507}" type="sibTrans" cxnId="{5EC96A8A-54E6-4D9C-9CFC-A33CBEF22CF4}">
      <dgm:prSet/>
      <dgm:spPr/>
      <dgm:t>
        <a:bodyPr/>
        <a:lstStyle/>
        <a:p>
          <a:endParaRPr lang="id-ID" sz="1400"/>
        </a:p>
      </dgm:t>
    </dgm:pt>
    <dgm:pt modelId="{9BFFFEDB-5884-408B-BB36-3B8E9A039CB2}" type="pres">
      <dgm:prSet presAssocID="{CA21DE2D-3F87-47DE-BCEE-B4F3763BD6DC}" presName="Name0" presStyleCnt="0">
        <dgm:presLayoutVars>
          <dgm:dir/>
          <dgm:resizeHandles val="exact"/>
        </dgm:presLayoutVars>
      </dgm:prSet>
      <dgm:spPr/>
    </dgm:pt>
    <dgm:pt modelId="{13EFF42C-D956-4D0E-83AF-826E4D088443}" type="pres">
      <dgm:prSet presAssocID="{2D29B952-F8A6-47FB-96AE-54AB65474D02}" presName="node" presStyleLbl="node1" presStyleIdx="0" presStyleCnt="5">
        <dgm:presLayoutVars>
          <dgm:bulletEnabled val="1"/>
        </dgm:presLayoutVars>
      </dgm:prSet>
      <dgm:spPr/>
    </dgm:pt>
    <dgm:pt modelId="{52C1F015-568F-4AE9-883B-6D27CD0EFF84}" type="pres">
      <dgm:prSet presAssocID="{E19113BD-C933-4838-8B44-E74CECB70062}" presName="sibTrans" presStyleLbl="sibTrans2D1" presStyleIdx="0" presStyleCnt="4"/>
      <dgm:spPr/>
    </dgm:pt>
    <dgm:pt modelId="{09E55FEA-75D3-4D10-8F9E-0A524D2686EB}" type="pres">
      <dgm:prSet presAssocID="{E19113BD-C933-4838-8B44-E74CECB70062}" presName="connectorText" presStyleLbl="sibTrans2D1" presStyleIdx="0" presStyleCnt="4"/>
      <dgm:spPr/>
    </dgm:pt>
    <dgm:pt modelId="{4B0F12EA-2F55-493E-A4E8-E5E9454116CF}" type="pres">
      <dgm:prSet presAssocID="{D6D5EFF3-4B3D-4111-9843-2310499F8813}" presName="node" presStyleLbl="node1" presStyleIdx="1" presStyleCnt="5">
        <dgm:presLayoutVars>
          <dgm:bulletEnabled val="1"/>
        </dgm:presLayoutVars>
      </dgm:prSet>
      <dgm:spPr/>
    </dgm:pt>
    <dgm:pt modelId="{496F46E1-25F1-4416-A9AA-AB372508D760}" type="pres">
      <dgm:prSet presAssocID="{9C1824A3-2ECC-49CA-9016-DCC124CF1373}" presName="sibTrans" presStyleLbl="sibTrans2D1" presStyleIdx="1" presStyleCnt="4"/>
      <dgm:spPr/>
    </dgm:pt>
    <dgm:pt modelId="{1BE35538-7EB7-4F5F-91F7-44DE4A43DA00}" type="pres">
      <dgm:prSet presAssocID="{9C1824A3-2ECC-49CA-9016-DCC124CF1373}" presName="connectorText" presStyleLbl="sibTrans2D1" presStyleIdx="1" presStyleCnt="4"/>
      <dgm:spPr/>
    </dgm:pt>
    <dgm:pt modelId="{82F775E3-255B-415C-B705-09A00FD22F52}" type="pres">
      <dgm:prSet presAssocID="{39B0C329-4B03-4AB3-822A-E1C0115ACC96}" presName="node" presStyleLbl="node1" presStyleIdx="2" presStyleCnt="5">
        <dgm:presLayoutVars>
          <dgm:bulletEnabled val="1"/>
        </dgm:presLayoutVars>
      </dgm:prSet>
      <dgm:spPr/>
    </dgm:pt>
    <dgm:pt modelId="{4CAF6088-7561-4784-8A8E-58C1EC598CAC}" type="pres">
      <dgm:prSet presAssocID="{05D31EEB-762F-4174-A6AC-770531B48701}" presName="sibTrans" presStyleLbl="sibTrans2D1" presStyleIdx="2" presStyleCnt="4"/>
      <dgm:spPr/>
    </dgm:pt>
    <dgm:pt modelId="{B3D97ED5-FF25-478A-B95E-1C537A0ADF9A}" type="pres">
      <dgm:prSet presAssocID="{05D31EEB-762F-4174-A6AC-770531B48701}" presName="connectorText" presStyleLbl="sibTrans2D1" presStyleIdx="2" presStyleCnt="4"/>
      <dgm:spPr/>
    </dgm:pt>
    <dgm:pt modelId="{99AFDDFA-23CA-4491-B518-52369AC7BE84}" type="pres">
      <dgm:prSet presAssocID="{326D70C5-BE07-41A0-954E-2F563E1AC3FF}" presName="node" presStyleLbl="node1" presStyleIdx="3" presStyleCnt="5">
        <dgm:presLayoutVars>
          <dgm:bulletEnabled val="1"/>
        </dgm:presLayoutVars>
      </dgm:prSet>
      <dgm:spPr/>
    </dgm:pt>
    <dgm:pt modelId="{F266EB0A-B40A-4878-A316-CC93F6D79B97}" type="pres">
      <dgm:prSet presAssocID="{C4609887-A12C-42A1-836B-D5094BB8A176}" presName="sibTrans" presStyleLbl="sibTrans2D1" presStyleIdx="3" presStyleCnt="4"/>
      <dgm:spPr/>
    </dgm:pt>
    <dgm:pt modelId="{873D0BA5-BB19-4E4D-B2E2-E91289CF4ED2}" type="pres">
      <dgm:prSet presAssocID="{C4609887-A12C-42A1-836B-D5094BB8A176}" presName="connectorText" presStyleLbl="sibTrans2D1" presStyleIdx="3" presStyleCnt="4"/>
      <dgm:spPr/>
    </dgm:pt>
    <dgm:pt modelId="{3B1063E1-8DAB-4765-924C-6B34E82488C9}" type="pres">
      <dgm:prSet presAssocID="{2245BA91-C5E7-43A8-98F8-605D7ACA4FC9}" presName="node" presStyleLbl="node1" presStyleIdx="4" presStyleCnt="5">
        <dgm:presLayoutVars>
          <dgm:bulletEnabled val="1"/>
        </dgm:presLayoutVars>
      </dgm:prSet>
      <dgm:spPr/>
    </dgm:pt>
  </dgm:ptLst>
  <dgm:cxnLst>
    <dgm:cxn modelId="{03D9F50C-00CE-466A-BF6A-3BB98E96604C}" type="presOf" srcId="{9C1824A3-2ECC-49CA-9016-DCC124CF1373}" destId="{496F46E1-25F1-4416-A9AA-AB372508D760}" srcOrd="0" destOrd="0" presId="urn:microsoft.com/office/officeart/2005/8/layout/process1"/>
    <dgm:cxn modelId="{C2451E0D-E04E-4929-92FC-8C939C7E5710}" srcId="{CA21DE2D-3F87-47DE-BCEE-B4F3763BD6DC}" destId="{D6D5EFF3-4B3D-4111-9843-2310499F8813}" srcOrd="1" destOrd="0" parTransId="{F3D3B283-A944-4CE7-8562-64771B15E4DD}" sibTransId="{9C1824A3-2ECC-49CA-9016-DCC124CF1373}"/>
    <dgm:cxn modelId="{76129A17-41FF-4BF3-B248-DCE8008221D8}" type="presOf" srcId="{D6D5EFF3-4B3D-4111-9843-2310499F8813}" destId="{4B0F12EA-2F55-493E-A4E8-E5E9454116CF}" srcOrd="0" destOrd="0" presId="urn:microsoft.com/office/officeart/2005/8/layout/process1"/>
    <dgm:cxn modelId="{4BA7D42E-290A-4A7B-B49F-49FA4FB84233}" srcId="{CA21DE2D-3F87-47DE-BCEE-B4F3763BD6DC}" destId="{39B0C329-4B03-4AB3-822A-E1C0115ACC96}" srcOrd="2" destOrd="0" parTransId="{684068C9-2F75-42DC-8332-0089650AB5C7}" sibTransId="{05D31EEB-762F-4174-A6AC-770531B48701}"/>
    <dgm:cxn modelId="{F971A13D-9D28-4A70-891A-E4CA24C88C62}" type="presOf" srcId="{E19113BD-C933-4838-8B44-E74CECB70062}" destId="{52C1F015-568F-4AE9-883B-6D27CD0EFF84}" srcOrd="0" destOrd="0" presId="urn:microsoft.com/office/officeart/2005/8/layout/process1"/>
    <dgm:cxn modelId="{1082016E-CD0A-463C-B7CC-3736B5113C6C}" type="presOf" srcId="{2D29B952-F8A6-47FB-96AE-54AB65474D02}" destId="{13EFF42C-D956-4D0E-83AF-826E4D088443}" srcOrd="0" destOrd="0" presId="urn:microsoft.com/office/officeart/2005/8/layout/process1"/>
    <dgm:cxn modelId="{CB35D772-C374-4BB1-BC45-E65D748A16BC}" type="presOf" srcId="{C4609887-A12C-42A1-836B-D5094BB8A176}" destId="{873D0BA5-BB19-4E4D-B2E2-E91289CF4ED2}" srcOrd="1" destOrd="0" presId="urn:microsoft.com/office/officeart/2005/8/layout/process1"/>
    <dgm:cxn modelId="{9AE1E956-DB64-453B-93BE-78A10BD8B968}" type="presOf" srcId="{05D31EEB-762F-4174-A6AC-770531B48701}" destId="{4CAF6088-7561-4784-8A8E-58C1EC598CAC}" srcOrd="0" destOrd="0" presId="urn:microsoft.com/office/officeart/2005/8/layout/process1"/>
    <dgm:cxn modelId="{9607F385-498A-471B-B351-08079FB74D3D}" type="presOf" srcId="{E19113BD-C933-4838-8B44-E74CECB70062}" destId="{09E55FEA-75D3-4D10-8F9E-0A524D2686EB}" srcOrd="1" destOrd="0" presId="urn:microsoft.com/office/officeart/2005/8/layout/process1"/>
    <dgm:cxn modelId="{5EC96A8A-54E6-4D9C-9CFC-A33CBEF22CF4}" srcId="{CA21DE2D-3F87-47DE-BCEE-B4F3763BD6DC}" destId="{2245BA91-C5E7-43A8-98F8-605D7ACA4FC9}" srcOrd="4" destOrd="0" parTransId="{8DDDB650-C3DA-4587-AF83-029BFF9D0E5C}" sibTransId="{FBD375B6-E57C-453F-9878-14F886B71507}"/>
    <dgm:cxn modelId="{094CF28D-565B-44A1-AA4E-B752DE334BF9}" type="presOf" srcId="{CA21DE2D-3F87-47DE-BCEE-B4F3763BD6DC}" destId="{9BFFFEDB-5884-408B-BB36-3B8E9A039CB2}" srcOrd="0" destOrd="0" presId="urn:microsoft.com/office/officeart/2005/8/layout/process1"/>
    <dgm:cxn modelId="{ECD4528E-44B0-4398-9849-F239BA690E89}" srcId="{CA21DE2D-3F87-47DE-BCEE-B4F3763BD6DC}" destId="{326D70C5-BE07-41A0-954E-2F563E1AC3FF}" srcOrd="3" destOrd="0" parTransId="{998CB260-2D4B-4CE9-BC16-53ABDA5A1FCB}" sibTransId="{C4609887-A12C-42A1-836B-D5094BB8A176}"/>
    <dgm:cxn modelId="{F17AE2AE-31F5-460C-A521-CE3CD18A4839}" srcId="{CA21DE2D-3F87-47DE-BCEE-B4F3763BD6DC}" destId="{2D29B952-F8A6-47FB-96AE-54AB65474D02}" srcOrd="0" destOrd="0" parTransId="{E158ACC5-50A6-47B4-BC54-63D4C1B0CE9D}" sibTransId="{E19113BD-C933-4838-8B44-E74CECB70062}"/>
    <dgm:cxn modelId="{71A9A9B0-7727-4FFF-9DB3-11F770CE1F07}" type="presOf" srcId="{326D70C5-BE07-41A0-954E-2F563E1AC3FF}" destId="{99AFDDFA-23CA-4491-B518-52369AC7BE84}" srcOrd="0" destOrd="0" presId="urn:microsoft.com/office/officeart/2005/8/layout/process1"/>
    <dgm:cxn modelId="{93B285B1-4B4E-48BD-8016-45538D651D5E}" type="presOf" srcId="{05D31EEB-762F-4174-A6AC-770531B48701}" destId="{B3D97ED5-FF25-478A-B95E-1C537A0ADF9A}" srcOrd="1" destOrd="0" presId="urn:microsoft.com/office/officeart/2005/8/layout/process1"/>
    <dgm:cxn modelId="{F57236B7-BED3-44F4-8321-782CC7E2370A}" type="presOf" srcId="{C4609887-A12C-42A1-836B-D5094BB8A176}" destId="{F266EB0A-B40A-4878-A316-CC93F6D79B97}" srcOrd="0" destOrd="0" presId="urn:microsoft.com/office/officeart/2005/8/layout/process1"/>
    <dgm:cxn modelId="{167413BB-0231-4B63-B0C3-55F48B89C5CF}" type="presOf" srcId="{9C1824A3-2ECC-49CA-9016-DCC124CF1373}" destId="{1BE35538-7EB7-4F5F-91F7-44DE4A43DA00}" srcOrd="1" destOrd="0" presId="urn:microsoft.com/office/officeart/2005/8/layout/process1"/>
    <dgm:cxn modelId="{5E8CCAC8-4558-4519-BC5C-2FC5CF9DA114}" type="presOf" srcId="{39B0C329-4B03-4AB3-822A-E1C0115ACC96}" destId="{82F775E3-255B-415C-B705-09A00FD22F52}" srcOrd="0" destOrd="0" presId="urn:microsoft.com/office/officeart/2005/8/layout/process1"/>
    <dgm:cxn modelId="{6EA73BD3-EC7A-4467-85BC-A588934A29C0}" type="presOf" srcId="{2245BA91-C5E7-43A8-98F8-605D7ACA4FC9}" destId="{3B1063E1-8DAB-4765-924C-6B34E82488C9}" srcOrd="0" destOrd="0" presId="urn:microsoft.com/office/officeart/2005/8/layout/process1"/>
    <dgm:cxn modelId="{D6F63C41-7385-4EA6-B65E-1C8A277F9648}" type="presParOf" srcId="{9BFFFEDB-5884-408B-BB36-3B8E9A039CB2}" destId="{13EFF42C-D956-4D0E-83AF-826E4D088443}" srcOrd="0" destOrd="0" presId="urn:microsoft.com/office/officeart/2005/8/layout/process1"/>
    <dgm:cxn modelId="{418F13D0-4A30-4D77-A0F9-B2748D76D9E6}" type="presParOf" srcId="{9BFFFEDB-5884-408B-BB36-3B8E9A039CB2}" destId="{52C1F015-568F-4AE9-883B-6D27CD0EFF84}" srcOrd="1" destOrd="0" presId="urn:microsoft.com/office/officeart/2005/8/layout/process1"/>
    <dgm:cxn modelId="{E4777078-4709-4880-9C02-3E299BFAF51A}" type="presParOf" srcId="{52C1F015-568F-4AE9-883B-6D27CD0EFF84}" destId="{09E55FEA-75D3-4D10-8F9E-0A524D2686EB}" srcOrd="0" destOrd="0" presId="urn:microsoft.com/office/officeart/2005/8/layout/process1"/>
    <dgm:cxn modelId="{26DAD3E6-9B54-4969-B746-6B8634E2D91E}" type="presParOf" srcId="{9BFFFEDB-5884-408B-BB36-3B8E9A039CB2}" destId="{4B0F12EA-2F55-493E-A4E8-E5E9454116CF}" srcOrd="2" destOrd="0" presId="urn:microsoft.com/office/officeart/2005/8/layout/process1"/>
    <dgm:cxn modelId="{4E629411-38BB-4235-B465-B0D3EE4B3344}" type="presParOf" srcId="{9BFFFEDB-5884-408B-BB36-3B8E9A039CB2}" destId="{496F46E1-25F1-4416-A9AA-AB372508D760}" srcOrd="3" destOrd="0" presId="urn:microsoft.com/office/officeart/2005/8/layout/process1"/>
    <dgm:cxn modelId="{50EDB672-9561-4F0D-B57B-8D13D6955BCB}" type="presParOf" srcId="{496F46E1-25F1-4416-A9AA-AB372508D760}" destId="{1BE35538-7EB7-4F5F-91F7-44DE4A43DA00}" srcOrd="0" destOrd="0" presId="urn:microsoft.com/office/officeart/2005/8/layout/process1"/>
    <dgm:cxn modelId="{A4294601-AAC4-46A2-B35B-CB97AAB90FB2}" type="presParOf" srcId="{9BFFFEDB-5884-408B-BB36-3B8E9A039CB2}" destId="{82F775E3-255B-415C-B705-09A00FD22F52}" srcOrd="4" destOrd="0" presId="urn:microsoft.com/office/officeart/2005/8/layout/process1"/>
    <dgm:cxn modelId="{92776BBC-3BAA-436A-AB6D-D05349264112}" type="presParOf" srcId="{9BFFFEDB-5884-408B-BB36-3B8E9A039CB2}" destId="{4CAF6088-7561-4784-8A8E-58C1EC598CAC}" srcOrd="5" destOrd="0" presId="urn:microsoft.com/office/officeart/2005/8/layout/process1"/>
    <dgm:cxn modelId="{55BB9A8A-20DB-40B9-A259-1257761BB480}" type="presParOf" srcId="{4CAF6088-7561-4784-8A8E-58C1EC598CAC}" destId="{B3D97ED5-FF25-478A-B95E-1C537A0ADF9A}" srcOrd="0" destOrd="0" presId="urn:microsoft.com/office/officeart/2005/8/layout/process1"/>
    <dgm:cxn modelId="{223937EA-AD1B-409B-83CC-D050F4EC97F9}" type="presParOf" srcId="{9BFFFEDB-5884-408B-BB36-3B8E9A039CB2}" destId="{99AFDDFA-23CA-4491-B518-52369AC7BE84}" srcOrd="6" destOrd="0" presId="urn:microsoft.com/office/officeart/2005/8/layout/process1"/>
    <dgm:cxn modelId="{0B2B5226-8C61-45A4-8533-A5D65043E399}" type="presParOf" srcId="{9BFFFEDB-5884-408B-BB36-3B8E9A039CB2}" destId="{F266EB0A-B40A-4878-A316-CC93F6D79B97}" srcOrd="7" destOrd="0" presId="urn:microsoft.com/office/officeart/2005/8/layout/process1"/>
    <dgm:cxn modelId="{B3461958-A985-4184-B9B7-F8F783938383}" type="presParOf" srcId="{F266EB0A-B40A-4878-A316-CC93F6D79B97}" destId="{873D0BA5-BB19-4E4D-B2E2-E91289CF4ED2}" srcOrd="0" destOrd="0" presId="urn:microsoft.com/office/officeart/2005/8/layout/process1"/>
    <dgm:cxn modelId="{4B20A317-B4F3-4D13-9CC5-FB9F44BD286B}" type="presParOf" srcId="{9BFFFEDB-5884-408B-BB36-3B8E9A039CB2}" destId="{3B1063E1-8DAB-4765-924C-6B34E82488C9}"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EFF42C-D956-4D0E-83AF-826E4D088443}">
      <dsp:nvSpPr>
        <dsp:cNvPr id="0" name=""/>
        <dsp:cNvSpPr/>
      </dsp:nvSpPr>
      <dsp:spPr>
        <a:xfrm>
          <a:off x="4197" y="486462"/>
          <a:ext cx="1301282" cy="780769"/>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d-ID" sz="1400" b="0" i="0" kern="1200"/>
            <a:t>Text Preprocessing</a:t>
          </a:r>
          <a:endParaRPr lang="id-ID" sz="1400" kern="1200"/>
        </a:p>
      </dsp:txBody>
      <dsp:txXfrm>
        <a:off x="27065" y="509330"/>
        <a:ext cx="1255546" cy="735033"/>
      </dsp:txXfrm>
    </dsp:sp>
    <dsp:sp modelId="{52C1F015-568F-4AE9-883B-6D27CD0EFF84}">
      <dsp:nvSpPr>
        <dsp:cNvPr id="0" name=""/>
        <dsp:cNvSpPr/>
      </dsp:nvSpPr>
      <dsp:spPr>
        <a:xfrm>
          <a:off x="1435608" y="715488"/>
          <a:ext cx="275871" cy="322718"/>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d-ID" sz="1400" kern="1200"/>
        </a:p>
      </dsp:txBody>
      <dsp:txXfrm>
        <a:off x="1435608" y="780032"/>
        <a:ext cx="193110" cy="193630"/>
      </dsp:txXfrm>
    </dsp:sp>
    <dsp:sp modelId="{4B0F12EA-2F55-493E-A4E8-E5E9454116CF}">
      <dsp:nvSpPr>
        <dsp:cNvPr id="0" name=""/>
        <dsp:cNvSpPr/>
      </dsp:nvSpPr>
      <dsp:spPr>
        <a:xfrm>
          <a:off x="1825993" y="486462"/>
          <a:ext cx="1301282" cy="780769"/>
        </a:xfrm>
        <a:prstGeom prst="roundRect">
          <a:avLst>
            <a:gd name="adj" fmla="val 10000"/>
          </a:avLst>
        </a:prstGeom>
        <a:solidFill>
          <a:schemeClr val="accent5">
            <a:hueOff val="-2812777"/>
            <a:satOff val="7143"/>
            <a:lumOff val="15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d-ID" sz="1400" b="0" i="0" kern="1200"/>
            <a:t>Feature Extraction</a:t>
          </a:r>
          <a:endParaRPr lang="id-ID" sz="1400" kern="1200"/>
        </a:p>
      </dsp:txBody>
      <dsp:txXfrm>
        <a:off x="1848861" y="509330"/>
        <a:ext cx="1255546" cy="735033"/>
      </dsp:txXfrm>
    </dsp:sp>
    <dsp:sp modelId="{496F46E1-25F1-4416-A9AA-AB372508D760}">
      <dsp:nvSpPr>
        <dsp:cNvPr id="0" name=""/>
        <dsp:cNvSpPr/>
      </dsp:nvSpPr>
      <dsp:spPr>
        <a:xfrm>
          <a:off x="3257403" y="715488"/>
          <a:ext cx="275871" cy="322718"/>
        </a:xfrm>
        <a:prstGeom prst="rightArrow">
          <a:avLst>
            <a:gd name="adj1" fmla="val 60000"/>
            <a:gd name="adj2" fmla="val 50000"/>
          </a:avLst>
        </a:prstGeom>
        <a:solidFill>
          <a:schemeClr val="accent5">
            <a:hueOff val="-3750369"/>
            <a:satOff val="9524"/>
            <a:lumOff val="202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d-ID" sz="1400" kern="1200"/>
        </a:p>
      </dsp:txBody>
      <dsp:txXfrm>
        <a:off x="3257403" y="780032"/>
        <a:ext cx="193110" cy="193630"/>
      </dsp:txXfrm>
    </dsp:sp>
    <dsp:sp modelId="{82F775E3-255B-415C-B705-09A00FD22F52}">
      <dsp:nvSpPr>
        <dsp:cNvPr id="0" name=""/>
        <dsp:cNvSpPr/>
      </dsp:nvSpPr>
      <dsp:spPr>
        <a:xfrm>
          <a:off x="3647788" y="486462"/>
          <a:ext cx="1301282" cy="780769"/>
        </a:xfrm>
        <a:prstGeom prst="roundRect">
          <a:avLst>
            <a:gd name="adj" fmla="val 10000"/>
          </a:avLst>
        </a:prstGeom>
        <a:solidFill>
          <a:schemeClr val="accent5">
            <a:hueOff val="-5625554"/>
            <a:satOff val="14286"/>
            <a:lumOff val="304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d-ID" sz="1400" b="0" i="0" kern="1200"/>
            <a:t>Modeling </a:t>
          </a:r>
          <a:endParaRPr lang="id-ID" sz="1400" kern="1200"/>
        </a:p>
      </dsp:txBody>
      <dsp:txXfrm>
        <a:off x="3670656" y="509330"/>
        <a:ext cx="1255546" cy="735033"/>
      </dsp:txXfrm>
    </dsp:sp>
    <dsp:sp modelId="{4CAF6088-7561-4784-8A8E-58C1EC598CAC}">
      <dsp:nvSpPr>
        <dsp:cNvPr id="0" name=""/>
        <dsp:cNvSpPr/>
      </dsp:nvSpPr>
      <dsp:spPr>
        <a:xfrm>
          <a:off x="5079198" y="715488"/>
          <a:ext cx="275871" cy="322718"/>
        </a:xfrm>
        <a:prstGeom prst="rightArrow">
          <a:avLst>
            <a:gd name="adj1" fmla="val 60000"/>
            <a:gd name="adj2" fmla="val 50000"/>
          </a:avLst>
        </a:prstGeom>
        <a:solidFill>
          <a:schemeClr val="accent5">
            <a:hueOff val="-7500739"/>
            <a:satOff val="19048"/>
            <a:lumOff val="405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d-ID" sz="1400" kern="1200"/>
        </a:p>
      </dsp:txBody>
      <dsp:txXfrm>
        <a:off x="5079198" y="780032"/>
        <a:ext cx="193110" cy="193630"/>
      </dsp:txXfrm>
    </dsp:sp>
    <dsp:sp modelId="{99AFDDFA-23CA-4491-B518-52369AC7BE84}">
      <dsp:nvSpPr>
        <dsp:cNvPr id="0" name=""/>
        <dsp:cNvSpPr/>
      </dsp:nvSpPr>
      <dsp:spPr>
        <a:xfrm>
          <a:off x="5469583" y="486462"/>
          <a:ext cx="1301282" cy="780769"/>
        </a:xfrm>
        <a:prstGeom prst="roundRect">
          <a:avLst>
            <a:gd name="adj" fmla="val 10000"/>
          </a:avLst>
        </a:prstGeom>
        <a:solidFill>
          <a:schemeClr val="accent5">
            <a:hueOff val="-8438331"/>
            <a:satOff val="21429"/>
            <a:lumOff val="45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d-ID" sz="1400" b="0" i="0" kern="1200"/>
            <a:t>Post-Processing</a:t>
          </a:r>
          <a:endParaRPr lang="id-ID" sz="1400" kern="1200"/>
        </a:p>
      </dsp:txBody>
      <dsp:txXfrm>
        <a:off x="5492451" y="509330"/>
        <a:ext cx="1255546" cy="735033"/>
      </dsp:txXfrm>
    </dsp:sp>
    <dsp:sp modelId="{F266EB0A-B40A-4878-A316-CC93F6D79B97}">
      <dsp:nvSpPr>
        <dsp:cNvPr id="0" name=""/>
        <dsp:cNvSpPr/>
      </dsp:nvSpPr>
      <dsp:spPr>
        <a:xfrm>
          <a:off x="6900994" y="715488"/>
          <a:ext cx="275871" cy="322718"/>
        </a:xfrm>
        <a:prstGeom prst="rightArrow">
          <a:avLst>
            <a:gd name="adj1" fmla="val 60000"/>
            <a:gd name="adj2" fmla="val 50000"/>
          </a:avLst>
        </a:prstGeom>
        <a:solidFill>
          <a:schemeClr val="accent5">
            <a:hueOff val="-11251108"/>
            <a:satOff val="28572"/>
            <a:lumOff val="607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id-ID" sz="1400" kern="1200"/>
        </a:p>
      </dsp:txBody>
      <dsp:txXfrm>
        <a:off x="6900994" y="780032"/>
        <a:ext cx="193110" cy="193630"/>
      </dsp:txXfrm>
    </dsp:sp>
    <dsp:sp modelId="{3B1063E1-8DAB-4765-924C-6B34E82488C9}">
      <dsp:nvSpPr>
        <dsp:cNvPr id="0" name=""/>
        <dsp:cNvSpPr/>
      </dsp:nvSpPr>
      <dsp:spPr>
        <a:xfrm>
          <a:off x="7291378" y="486462"/>
          <a:ext cx="1301282" cy="780769"/>
        </a:xfrm>
        <a:prstGeom prst="roundRect">
          <a:avLst>
            <a:gd name="adj" fmla="val 10000"/>
          </a:avLst>
        </a:prstGeom>
        <a:solidFill>
          <a:schemeClr val="accent5">
            <a:hueOff val="-11251108"/>
            <a:satOff val="28572"/>
            <a:lumOff val="607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id-ID" sz="1400" b="0" i="0" kern="1200"/>
            <a:t>Deployment</a:t>
          </a:r>
          <a:endParaRPr lang="id-ID" sz="1400" kern="1200"/>
        </a:p>
      </dsp:txBody>
      <dsp:txXfrm>
        <a:off x="7314246" y="509330"/>
        <a:ext cx="1255546" cy="73503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d206afaa8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d206afaa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a:extLst>
            <a:ext uri="{FF2B5EF4-FFF2-40B4-BE49-F238E27FC236}">
              <a16:creationId xmlns:a16="http://schemas.microsoft.com/office/drawing/2014/main" id="{AE9113CF-B58B-AE98-7684-903F9FA34160}"/>
            </a:ext>
          </a:extLst>
        </p:cNvPr>
        <p:cNvGrpSpPr/>
        <p:nvPr/>
      </p:nvGrpSpPr>
      <p:grpSpPr>
        <a:xfrm>
          <a:off x="0" y="0"/>
          <a:ext cx="0" cy="0"/>
          <a:chOff x="0" y="0"/>
          <a:chExt cx="0" cy="0"/>
        </a:xfrm>
      </p:grpSpPr>
      <p:sp>
        <p:nvSpPr>
          <p:cNvPr id="204" name="Google Shape;204;g98adbe683b_0_0:notes">
            <a:extLst>
              <a:ext uri="{FF2B5EF4-FFF2-40B4-BE49-F238E27FC236}">
                <a16:creationId xmlns:a16="http://schemas.microsoft.com/office/drawing/2014/main" id="{47CDD5F3-3043-13DF-7B3E-26300D0ADBB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8adbe683b_0_0:notes">
            <a:extLst>
              <a:ext uri="{FF2B5EF4-FFF2-40B4-BE49-F238E27FC236}">
                <a16:creationId xmlns:a16="http://schemas.microsoft.com/office/drawing/2014/main" id="{39E6D076-EF5E-C1D8-068A-CD1813E5C5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4096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98adbe683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8adbe68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37671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9c73459845_0_5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9c73459845_0_5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87356" y="1629550"/>
            <a:ext cx="3422400" cy="1524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987356" y="3147050"/>
            <a:ext cx="3607200" cy="366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latin typeface="Roboto"/>
                <a:ea typeface="Roboto"/>
                <a:cs typeface="Roboto"/>
                <a:sym typeface="Robot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sp>
        <p:nvSpPr>
          <p:cNvPr id="44" name="Google Shape;44;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5" name="Google Shape;45;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6" name="Google Shape;4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8" name="Google Shape;18;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6" name="Google Shape;26;p6"/>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000"/>
              <a:buFont typeface="Fira Sans Extra Condensed"/>
              <a:buNone/>
              <a:defRPr sz="3000">
                <a:solidFill>
                  <a:srgbClr val="000000"/>
                </a:solidFill>
                <a:latin typeface="Fira Sans Extra Condensed" panose="020B0503050000020004" pitchFamily="34" charset="0"/>
                <a:ea typeface="Fira Sans Extra Condensed" panose="020B0503050000020004" pitchFamily="34" charset="0"/>
                <a:cs typeface="Fira Sans Extra Condensed" panose="020B0503050000020004" pitchFamily="34" charset="0"/>
                <a:sym typeface="Fira Sans Extra Condensed"/>
              </a:defRPr>
            </a:lvl1pPr>
            <a:lvl2pPr lvl="1"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2pPr>
            <a:lvl3pPr lvl="2"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3pPr>
            <a:lvl4pPr lvl="3"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4pPr>
            <a:lvl5pPr lvl="4"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5pPr>
            <a:lvl6pPr lvl="5"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6pPr>
            <a:lvl7pPr lvl="6"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7pPr>
            <a:lvl8pPr lvl="7"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8pPr>
            <a:lvl9pPr lvl="8"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9pPr>
          </a:lstStyle>
          <a:p>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9" name="Google Shape;29;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3" name="Google Shape;3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4"/>
        <p:cNvGrpSpPr/>
        <p:nvPr/>
      </p:nvGrpSpPr>
      <p:grpSpPr>
        <a:xfrm>
          <a:off x="0" y="0"/>
          <a:ext cx="0" cy="0"/>
          <a:chOff x="0" y="0"/>
          <a:chExt cx="0" cy="0"/>
        </a:xfrm>
      </p:grpSpPr>
      <p:sp>
        <p:nvSpPr>
          <p:cNvPr id="35" name="Google Shape;35;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7" name="Google Shape;37;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8" name="Google Shape;38;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9" name="Google Shape;3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sp>
        <p:nvSpPr>
          <p:cNvPr id="41" name="Google Shape;41;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2" name="Google Shape;42;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2pPr>
            <a:lvl3pPr lvl="2">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3pPr>
            <a:lvl4pPr lvl="3">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4pPr>
            <a:lvl5pPr lvl="4">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5pPr>
            <a:lvl6pPr lvl="5">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6pPr>
            <a:lvl7pPr lvl="6">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7pPr>
            <a:lvl8pPr lvl="7">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8pPr>
            <a:lvl9pPr lvl="8">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Roboto"/>
              <a:buChar char="●"/>
              <a:defRPr sz="1800">
                <a:latin typeface="Roboto"/>
                <a:ea typeface="Roboto"/>
                <a:cs typeface="Roboto"/>
                <a:sym typeface="Roboto"/>
              </a:defRPr>
            </a:lvl1pPr>
            <a:lvl2pPr marL="914400" lvl="1" indent="-317500">
              <a:lnSpc>
                <a:spcPct val="115000"/>
              </a:lnSpc>
              <a:spcBef>
                <a:spcPts val="1600"/>
              </a:spcBef>
              <a:spcAft>
                <a:spcPts val="0"/>
              </a:spcAft>
              <a:buSzPts val="1400"/>
              <a:buFont typeface="Roboto"/>
              <a:buChar char="○"/>
              <a:defRPr>
                <a:latin typeface="Roboto"/>
                <a:ea typeface="Roboto"/>
                <a:cs typeface="Roboto"/>
                <a:sym typeface="Roboto"/>
              </a:defRPr>
            </a:lvl2pPr>
            <a:lvl3pPr marL="1371600" lvl="2" indent="-317500">
              <a:lnSpc>
                <a:spcPct val="115000"/>
              </a:lnSpc>
              <a:spcBef>
                <a:spcPts val="1600"/>
              </a:spcBef>
              <a:spcAft>
                <a:spcPts val="0"/>
              </a:spcAft>
              <a:buSzPts val="1400"/>
              <a:buFont typeface="Roboto"/>
              <a:buChar char="■"/>
              <a:defRPr>
                <a:latin typeface="Roboto"/>
                <a:ea typeface="Roboto"/>
                <a:cs typeface="Roboto"/>
                <a:sym typeface="Roboto"/>
              </a:defRPr>
            </a:lvl3pPr>
            <a:lvl4pPr marL="1828800" lvl="3" indent="-317500">
              <a:lnSpc>
                <a:spcPct val="115000"/>
              </a:lnSpc>
              <a:spcBef>
                <a:spcPts val="1600"/>
              </a:spcBef>
              <a:spcAft>
                <a:spcPts val="0"/>
              </a:spcAft>
              <a:buSzPts val="1400"/>
              <a:buFont typeface="Roboto"/>
              <a:buChar char="●"/>
              <a:defRPr>
                <a:latin typeface="Roboto"/>
                <a:ea typeface="Roboto"/>
                <a:cs typeface="Roboto"/>
                <a:sym typeface="Roboto"/>
              </a:defRPr>
            </a:lvl4pPr>
            <a:lvl5pPr marL="2286000" lvl="4" indent="-317500">
              <a:lnSpc>
                <a:spcPct val="115000"/>
              </a:lnSpc>
              <a:spcBef>
                <a:spcPts val="1600"/>
              </a:spcBef>
              <a:spcAft>
                <a:spcPts val="0"/>
              </a:spcAft>
              <a:buSzPts val="1400"/>
              <a:buFont typeface="Roboto"/>
              <a:buChar char="○"/>
              <a:defRPr>
                <a:latin typeface="Roboto"/>
                <a:ea typeface="Roboto"/>
                <a:cs typeface="Roboto"/>
                <a:sym typeface="Roboto"/>
              </a:defRPr>
            </a:lvl5pPr>
            <a:lvl6pPr marL="2743200" lvl="5" indent="-317500">
              <a:lnSpc>
                <a:spcPct val="115000"/>
              </a:lnSpc>
              <a:spcBef>
                <a:spcPts val="1600"/>
              </a:spcBef>
              <a:spcAft>
                <a:spcPts val="0"/>
              </a:spcAft>
              <a:buSzPts val="1400"/>
              <a:buFont typeface="Roboto"/>
              <a:buChar char="■"/>
              <a:defRPr>
                <a:latin typeface="Roboto"/>
                <a:ea typeface="Roboto"/>
                <a:cs typeface="Roboto"/>
                <a:sym typeface="Roboto"/>
              </a:defRPr>
            </a:lvl6pPr>
            <a:lvl7pPr marL="3200400" lvl="6" indent="-317500">
              <a:lnSpc>
                <a:spcPct val="115000"/>
              </a:lnSpc>
              <a:spcBef>
                <a:spcPts val="1600"/>
              </a:spcBef>
              <a:spcAft>
                <a:spcPts val="0"/>
              </a:spcAft>
              <a:buSzPts val="1400"/>
              <a:buFont typeface="Roboto"/>
              <a:buChar char="●"/>
              <a:defRPr>
                <a:latin typeface="Roboto"/>
                <a:ea typeface="Roboto"/>
                <a:cs typeface="Roboto"/>
                <a:sym typeface="Roboto"/>
              </a:defRPr>
            </a:lvl7pPr>
            <a:lvl8pPr marL="3657600" lvl="7" indent="-317500">
              <a:lnSpc>
                <a:spcPct val="115000"/>
              </a:lnSpc>
              <a:spcBef>
                <a:spcPts val="1600"/>
              </a:spcBef>
              <a:spcAft>
                <a:spcPts val="0"/>
              </a:spcAft>
              <a:buSzPts val="1400"/>
              <a:buFont typeface="Roboto"/>
              <a:buChar char="○"/>
              <a:defRPr>
                <a:latin typeface="Roboto"/>
                <a:ea typeface="Roboto"/>
                <a:cs typeface="Roboto"/>
                <a:sym typeface="Roboto"/>
              </a:defRPr>
            </a:lvl8pPr>
            <a:lvl9pPr marL="4114800" lvl="8" indent="-317500">
              <a:lnSpc>
                <a:spcPct val="115000"/>
              </a:lnSpc>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gif"/><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8" Type="http://schemas.openxmlformats.org/officeDocument/2006/relationships/hyperlink" Target="https://www.youtube.com/watch?v=ERibwqs9p38" TargetMode="External"/><Relationship Id="rId3" Type="http://schemas.openxmlformats.org/officeDocument/2006/relationships/hyperlink" Target="https://www.oncrawl.com/technical-seo/word-vectors-structured-markup-supercharges/" TargetMode="External"/><Relationship Id="rId7" Type="http://schemas.openxmlformats.org/officeDocument/2006/relationships/hyperlink" Target="https://www.turing.com/kb/guide-on-word-embeddings-in-nlp" TargetMode="External"/><Relationship Id="rId2" Type="http://schemas.openxmlformats.org/officeDocument/2006/relationships/hyperlink" Target="https://www.geeksforgeeks.org/word-embeddings-in-nlp/" TargetMode="External"/><Relationship Id="rId1" Type="http://schemas.openxmlformats.org/officeDocument/2006/relationships/slideLayout" Target="../slideLayouts/slideLayout5.xml"/><Relationship Id="rId6" Type="http://schemas.openxmlformats.org/officeDocument/2006/relationships/hyperlink" Target="https://en.wikipedia.org/wiki/Word2vec" TargetMode="External"/><Relationship Id="rId5" Type="http://schemas.openxmlformats.org/officeDocument/2006/relationships/hyperlink" Target="https://dzone.com/articles/introduction-to-word-vectors" TargetMode="External"/><Relationship Id="rId4" Type="http://schemas.openxmlformats.org/officeDocument/2006/relationships/hyperlink" Target="https://parthdevai.medium.com/understanding-word-vector-representation-in-python-a-beginners-guide-803d81722639"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hyperlink" Target="mailto:dosen02832@unpam.ac.id" TargetMode="Externa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www.analyticsvidhya.com/blog/2021/07/word2vec-for-word-embeddings-a-beginners-guide/"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7" name="Google Shape;58;p15">
            <a:extLst>
              <a:ext uri="{FF2B5EF4-FFF2-40B4-BE49-F238E27FC236}">
                <a16:creationId xmlns:a16="http://schemas.microsoft.com/office/drawing/2014/main" id="{3FFBE06A-C9A1-4E3B-1215-1AF75CFC83AE}"/>
              </a:ext>
            </a:extLst>
          </p:cNvPr>
          <p:cNvSpPr txBox="1">
            <a:spLocks noGrp="1"/>
          </p:cNvSpPr>
          <p:nvPr>
            <p:ph type="subTitle" idx="1"/>
          </p:nvPr>
        </p:nvSpPr>
        <p:spPr>
          <a:xfrm>
            <a:off x="811966" y="3998347"/>
            <a:ext cx="3607200" cy="692399"/>
          </a:xfrm>
          <a:prstGeom prst="rect">
            <a:avLst/>
          </a:prstGeom>
        </p:spPr>
        <p:txBody>
          <a:bodyPr spcFirstLastPara="1" wrap="square" lIns="91425" tIns="91425" rIns="91425" bIns="91425" anchor="t" anchorCtr="0">
            <a:noAutofit/>
          </a:bodyPr>
          <a:lstStyle/>
          <a:p>
            <a:pPr marL="0" indent="0">
              <a:spcAft>
                <a:spcPts val="1600"/>
              </a:spcAft>
            </a:pPr>
            <a:r>
              <a:rPr lang="en" dirty="0">
                <a:latin typeface="+mj-lt"/>
              </a:rPr>
              <a:t>Dr. Sajarwo Anggai, S.ST., M.T.</a:t>
            </a:r>
            <a:br>
              <a:rPr lang="en-US" dirty="0">
                <a:latin typeface="+mj-lt"/>
              </a:rPr>
            </a:br>
            <a:r>
              <a:rPr lang="en-US" sz="1600" dirty="0"/>
              <a:t>NIDN : 0421108703</a:t>
            </a:r>
          </a:p>
        </p:txBody>
      </p:sp>
      <p:sp>
        <p:nvSpPr>
          <p:cNvPr id="8" name="Google Shape;59;p15">
            <a:extLst>
              <a:ext uri="{FF2B5EF4-FFF2-40B4-BE49-F238E27FC236}">
                <a16:creationId xmlns:a16="http://schemas.microsoft.com/office/drawing/2014/main" id="{018A834A-A4C7-056B-B680-FDBC74286809}"/>
              </a:ext>
            </a:extLst>
          </p:cNvPr>
          <p:cNvSpPr/>
          <p:nvPr/>
        </p:nvSpPr>
        <p:spPr>
          <a:xfrm rot="5400000">
            <a:off x="7464244" y="3469259"/>
            <a:ext cx="692400" cy="692400"/>
          </a:xfrm>
          <a:prstGeom prst="ellipse">
            <a:avLst/>
          </a:prstGeom>
          <a:solidFill>
            <a:srgbClr val="FFFFFF"/>
          </a:solidFill>
          <a:ln w="2857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1"/>
              </a:solidFill>
              <a:latin typeface="Fira Sans Extra Condensed"/>
              <a:ea typeface="Fira Sans Extra Condensed"/>
              <a:cs typeface="Fira Sans Extra Condensed"/>
              <a:sym typeface="Fira Sans Extra Condensed"/>
            </a:endParaRPr>
          </a:p>
        </p:txBody>
      </p:sp>
      <p:sp>
        <p:nvSpPr>
          <p:cNvPr id="9" name="Google Shape;60;p15">
            <a:extLst>
              <a:ext uri="{FF2B5EF4-FFF2-40B4-BE49-F238E27FC236}">
                <a16:creationId xmlns:a16="http://schemas.microsoft.com/office/drawing/2014/main" id="{9FEC12CE-BEC5-B468-43FC-076DD3863613}"/>
              </a:ext>
            </a:extLst>
          </p:cNvPr>
          <p:cNvSpPr/>
          <p:nvPr/>
        </p:nvSpPr>
        <p:spPr>
          <a:xfrm rot="5400000">
            <a:off x="6633319" y="3469259"/>
            <a:ext cx="692400" cy="692400"/>
          </a:xfrm>
          <a:prstGeom prst="ellipse">
            <a:avLst/>
          </a:prstGeom>
          <a:solidFill>
            <a:srgbClr val="FFFFFF"/>
          </a:solidFill>
          <a:ln w="28575" cap="flat" cmpd="sng">
            <a:solidFill>
              <a:schemeClr val="accent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2"/>
              </a:solidFill>
              <a:latin typeface="Fira Sans Extra Condensed"/>
              <a:ea typeface="Fira Sans Extra Condensed"/>
              <a:cs typeface="Fira Sans Extra Condensed"/>
              <a:sym typeface="Fira Sans Extra Condensed"/>
            </a:endParaRPr>
          </a:p>
        </p:txBody>
      </p:sp>
      <p:sp>
        <p:nvSpPr>
          <p:cNvPr id="10" name="Google Shape;61;p15">
            <a:extLst>
              <a:ext uri="{FF2B5EF4-FFF2-40B4-BE49-F238E27FC236}">
                <a16:creationId xmlns:a16="http://schemas.microsoft.com/office/drawing/2014/main" id="{A907F9EC-D840-5E8B-E6BE-FB7268FEAFBD}"/>
              </a:ext>
            </a:extLst>
          </p:cNvPr>
          <p:cNvSpPr/>
          <p:nvPr/>
        </p:nvSpPr>
        <p:spPr>
          <a:xfrm rot="5400000">
            <a:off x="5802394" y="3469259"/>
            <a:ext cx="692400" cy="692400"/>
          </a:xfrm>
          <a:prstGeom prst="ellipse">
            <a:avLst/>
          </a:prstGeom>
          <a:solidFill>
            <a:srgbClr val="FFFFFF"/>
          </a:solidFill>
          <a:ln w="28575" cap="flat" cmpd="sng">
            <a:solidFill>
              <a:schemeClr val="accent3"/>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3"/>
              </a:solidFill>
              <a:latin typeface="Fira Sans Extra Condensed"/>
              <a:ea typeface="Fira Sans Extra Condensed"/>
              <a:cs typeface="Fira Sans Extra Condensed"/>
              <a:sym typeface="Fira Sans Extra Condensed"/>
            </a:endParaRPr>
          </a:p>
        </p:txBody>
      </p:sp>
      <p:sp>
        <p:nvSpPr>
          <p:cNvPr id="11" name="Google Shape;62;p15">
            <a:extLst>
              <a:ext uri="{FF2B5EF4-FFF2-40B4-BE49-F238E27FC236}">
                <a16:creationId xmlns:a16="http://schemas.microsoft.com/office/drawing/2014/main" id="{164DE8E5-503B-A24B-94FE-DBCD80775D21}"/>
              </a:ext>
            </a:extLst>
          </p:cNvPr>
          <p:cNvSpPr/>
          <p:nvPr/>
        </p:nvSpPr>
        <p:spPr>
          <a:xfrm rot="5400000">
            <a:off x="4971469" y="3469259"/>
            <a:ext cx="692400" cy="692400"/>
          </a:xfrm>
          <a:prstGeom prst="ellipse">
            <a:avLst/>
          </a:prstGeom>
          <a:solidFill>
            <a:srgbClr val="FFFFFF"/>
          </a:solidFill>
          <a:ln w="28575" cap="flat" cmpd="sng">
            <a:solidFill>
              <a:schemeClr val="accent4"/>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4"/>
              </a:solidFill>
              <a:latin typeface="Fira Sans Extra Condensed"/>
              <a:ea typeface="Fira Sans Extra Condensed"/>
              <a:cs typeface="Fira Sans Extra Condensed"/>
              <a:sym typeface="Fira Sans Extra Condensed"/>
            </a:endParaRPr>
          </a:p>
        </p:txBody>
      </p:sp>
      <p:sp>
        <p:nvSpPr>
          <p:cNvPr id="12" name="Google Shape;63;p15">
            <a:extLst>
              <a:ext uri="{FF2B5EF4-FFF2-40B4-BE49-F238E27FC236}">
                <a16:creationId xmlns:a16="http://schemas.microsoft.com/office/drawing/2014/main" id="{8EB22D04-135D-F952-66E5-EC7125372085}"/>
              </a:ext>
            </a:extLst>
          </p:cNvPr>
          <p:cNvSpPr/>
          <p:nvPr/>
        </p:nvSpPr>
        <p:spPr>
          <a:xfrm rot="5400000">
            <a:off x="5980990" y="962641"/>
            <a:ext cx="1230000" cy="1268400"/>
          </a:xfrm>
          <a:prstGeom prst="roundRect">
            <a:avLst>
              <a:gd name="adj" fmla="val 50000"/>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2;p15">
            <a:extLst>
              <a:ext uri="{FF2B5EF4-FFF2-40B4-BE49-F238E27FC236}">
                <a16:creationId xmlns:a16="http://schemas.microsoft.com/office/drawing/2014/main" id="{CD8E4208-E438-DFE2-8F1F-255E95486EEE}"/>
              </a:ext>
            </a:extLst>
          </p:cNvPr>
          <p:cNvSpPr/>
          <p:nvPr/>
        </p:nvSpPr>
        <p:spPr>
          <a:xfrm>
            <a:off x="5838205" y="1687645"/>
            <a:ext cx="1450500" cy="285600"/>
          </a:xfrm>
          <a:prstGeom prst="roundRect">
            <a:avLst>
              <a:gd name="adj" fmla="val 50000"/>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900" b="1" dirty="0">
                <a:solidFill>
                  <a:schemeClr val="dk1"/>
                </a:solidFill>
                <a:latin typeface="Fira Sans Extra Condensed"/>
                <a:ea typeface="Fira Sans Extra Condensed"/>
                <a:cs typeface="Fira Sans Extra Condensed"/>
                <a:sym typeface="Fira Sans Extra Condensed"/>
              </a:rPr>
              <a:t>NLP</a:t>
            </a:r>
            <a:endParaRPr sz="1900" b="1" dirty="0">
              <a:solidFill>
                <a:schemeClr val="dk1"/>
              </a:solidFill>
              <a:latin typeface="Fira Sans Extra Condensed"/>
              <a:ea typeface="Fira Sans Extra Condensed"/>
              <a:cs typeface="Fira Sans Extra Condensed"/>
              <a:sym typeface="Fira Sans Extra Condensed"/>
            </a:endParaRPr>
          </a:p>
        </p:txBody>
      </p:sp>
      <p:cxnSp>
        <p:nvCxnSpPr>
          <p:cNvPr id="14" name="Google Shape;73;p15">
            <a:extLst>
              <a:ext uri="{FF2B5EF4-FFF2-40B4-BE49-F238E27FC236}">
                <a16:creationId xmlns:a16="http://schemas.microsoft.com/office/drawing/2014/main" id="{1972F8BB-FE56-C23F-DE16-35C1B10C6615}"/>
              </a:ext>
            </a:extLst>
          </p:cNvPr>
          <p:cNvCxnSpPr>
            <a:stCxn id="12" idx="3"/>
            <a:endCxn id="11" idx="2"/>
          </p:cNvCxnSpPr>
          <p:nvPr/>
        </p:nvCxnSpPr>
        <p:spPr>
          <a:xfrm rot="5400000">
            <a:off x="5328190" y="2201341"/>
            <a:ext cx="1257300" cy="1278300"/>
          </a:xfrm>
          <a:prstGeom prst="bentConnector3">
            <a:avLst>
              <a:gd name="adj1" fmla="val 50004"/>
            </a:avLst>
          </a:prstGeom>
          <a:noFill/>
          <a:ln w="28575" cap="flat" cmpd="sng">
            <a:solidFill>
              <a:schemeClr val="accent6"/>
            </a:solidFill>
            <a:prstDash val="solid"/>
            <a:round/>
            <a:headEnd type="none" w="med" len="med"/>
            <a:tailEnd type="none" w="med" len="med"/>
          </a:ln>
        </p:spPr>
      </p:cxnSp>
      <p:cxnSp>
        <p:nvCxnSpPr>
          <p:cNvPr id="15" name="Google Shape;74;p15">
            <a:extLst>
              <a:ext uri="{FF2B5EF4-FFF2-40B4-BE49-F238E27FC236}">
                <a16:creationId xmlns:a16="http://schemas.microsoft.com/office/drawing/2014/main" id="{79E73E4C-915B-D039-BEB4-7B546FD70294}"/>
              </a:ext>
            </a:extLst>
          </p:cNvPr>
          <p:cNvCxnSpPr>
            <a:stCxn id="12" idx="3"/>
            <a:endCxn id="10" idx="2"/>
          </p:cNvCxnSpPr>
          <p:nvPr/>
        </p:nvCxnSpPr>
        <p:spPr>
          <a:xfrm rot="5400000">
            <a:off x="5743690" y="2616841"/>
            <a:ext cx="1257300" cy="447300"/>
          </a:xfrm>
          <a:prstGeom prst="bentConnector3">
            <a:avLst>
              <a:gd name="adj1" fmla="val 50004"/>
            </a:avLst>
          </a:prstGeom>
          <a:noFill/>
          <a:ln w="28575" cap="flat" cmpd="sng">
            <a:solidFill>
              <a:schemeClr val="accent6"/>
            </a:solidFill>
            <a:prstDash val="solid"/>
            <a:round/>
            <a:headEnd type="none" w="med" len="med"/>
            <a:tailEnd type="none" w="med" len="med"/>
          </a:ln>
        </p:spPr>
      </p:cxnSp>
      <p:cxnSp>
        <p:nvCxnSpPr>
          <p:cNvPr id="16" name="Google Shape;75;p15">
            <a:extLst>
              <a:ext uri="{FF2B5EF4-FFF2-40B4-BE49-F238E27FC236}">
                <a16:creationId xmlns:a16="http://schemas.microsoft.com/office/drawing/2014/main" id="{451F7C24-69DD-2862-1EC2-B1B8A46FE8F5}"/>
              </a:ext>
            </a:extLst>
          </p:cNvPr>
          <p:cNvCxnSpPr>
            <a:stCxn id="12" idx="3"/>
            <a:endCxn id="9" idx="2"/>
          </p:cNvCxnSpPr>
          <p:nvPr/>
        </p:nvCxnSpPr>
        <p:spPr>
          <a:xfrm rot="-5400000" flipH="1">
            <a:off x="6159040" y="2648791"/>
            <a:ext cx="1257300" cy="383400"/>
          </a:xfrm>
          <a:prstGeom prst="bentConnector3">
            <a:avLst>
              <a:gd name="adj1" fmla="val 50004"/>
            </a:avLst>
          </a:prstGeom>
          <a:noFill/>
          <a:ln w="28575" cap="flat" cmpd="sng">
            <a:solidFill>
              <a:schemeClr val="accent6"/>
            </a:solidFill>
            <a:prstDash val="solid"/>
            <a:round/>
            <a:headEnd type="none" w="med" len="med"/>
            <a:tailEnd type="none" w="med" len="med"/>
          </a:ln>
        </p:spPr>
      </p:cxnSp>
      <p:cxnSp>
        <p:nvCxnSpPr>
          <p:cNvPr id="17" name="Google Shape;76;p15">
            <a:extLst>
              <a:ext uri="{FF2B5EF4-FFF2-40B4-BE49-F238E27FC236}">
                <a16:creationId xmlns:a16="http://schemas.microsoft.com/office/drawing/2014/main" id="{8295AF00-3CB5-8986-6B26-F90B706C7A7B}"/>
              </a:ext>
            </a:extLst>
          </p:cNvPr>
          <p:cNvCxnSpPr>
            <a:stCxn id="12" idx="3"/>
            <a:endCxn id="8" idx="2"/>
          </p:cNvCxnSpPr>
          <p:nvPr/>
        </p:nvCxnSpPr>
        <p:spPr>
          <a:xfrm rot="-5400000" flipH="1">
            <a:off x="6574540" y="2233291"/>
            <a:ext cx="1257300" cy="1214400"/>
          </a:xfrm>
          <a:prstGeom prst="bentConnector3">
            <a:avLst>
              <a:gd name="adj1" fmla="val 50004"/>
            </a:avLst>
          </a:prstGeom>
          <a:noFill/>
          <a:ln w="28575" cap="flat" cmpd="sng">
            <a:solidFill>
              <a:schemeClr val="accent6"/>
            </a:solidFill>
            <a:prstDash val="solid"/>
            <a:round/>
            <a:headEnd type="none" w="med" len="med"/>
            <a:tailEnd type="none" w="med" len="med"/>
          </a:ln>
        </p:spPr>
      </p:cxnSp>
      <p:grpSp>
        <p:nvGrpSpPr>
          <p:cNvPr id="18" name="Google Shape;77;p15">
            <a:extLst>
              <a:ext uri="{FF2B5EF4-FFF2-40B4-BE49-F238E27FC236}">
                <a16:creationId xmlns:a16="http://schemas.microsoft.com/office/drawing/2014/main" id="{56044678-8CAE-0B5F-ACD5-DE474E7BD281}"/>
              </a:ext>
            </a:extLst>
          </p:cNvPr>
          <p:cNvGrpSpPr/>
          <p:nvPr/>
        </p:nvGrpSpPr>
        <p:grpSpPr>
          <a:xfrm>
            <a:off x="5142093" y="3632583"/>
            <a:ext cx="351136" cy="365769"/>
            <a:chOff x="-65129950" y="2646800"/>
            <a:chExt cx="311125" cy="317425"/>
          </a:xfrm>
        </p:grpSpPr>
        <p:sp>
          <p:nvSpPr>
            <p:cNvPr id="19" name="Google Shape;78;p15">
              <a:extLst>
                <a:ext uri="{FF2B5EF4-FFF2-40B4-BE49-F238E27FC236}">
                  <a16:creationId xmlns:a16="http://schemas.microsoft.com/office/drawing/2014/main" id="{0141F368-983E-A514-1E60-F871BC2C4875}"/>
                </a:ext>
              </a:extLst>
            </p:cNvPr>
            <p:cNvSpPr/>
            <p:nvPr/>
          </p:nvSpPr>
          <p:spPr>
            <a:xfrm>
              <a:off x="-65129950" y="2646800"/>
              <a:ext cx="311125" cy="317425"/>
            </a:xfrm>
            <a:custGeom>
              <a:avLst/>
              <a:gdLst/>
              <a:ahLst/>
              <a:cxnLst/>
              <a:rect l="l" t="t" r="r" b="b"/>
              <a:pathLst>
                <a:path w="12445" h="12697" extrusionOk="0">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9;p15">
              <a:extLst>
                <a:ext uri="{FF2B5EF4-FFF2-40B4-BE49-F238E27FC236}">
                  <a16:creationId xmlns:a16="http://schemas.microsoft.com/office/drawing/2014/main" id="{CF9B92AB-376E-8902-231C-0268A6D46FAB}"/>
                </a:ext>
              </a:extLst>
            </p:cNvPr>
            <p:cNvSpPr/>
            <p:nvPr/>
          </p:nvSpPr>
          <p:spPr>
            <a:xfrm>
              <a:off x="-65066950" y="2738175"/>
              <a:ext cx="187475" cy="185100"/>
            </a:xfrm>
            <a:custGeom>
              <a:avLst/>
              <a:gdLst/>
              <a:ahLst/>
              <a:cxnLst/>
              <a:rect l="l" t="t" r="r" b="b"/>
              <a:pathLst>
                <a:path w="7499" h="7404" extrusionOk="0">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80;p15">
            <a:extLst>
              <a:ext uri="{FF2B5EF4-FFF2-40B4-BE49-F238E27FC236}">
                <a16:creationId xmlns:a16="http://schemas.microsoft.com/office/drawing/2014/main" id="{D0BCEF52-0E11-BDB4-F6D8-B91A8DC45216}"/>
              </a:ext>
            </a:extLst>
          </p:cNvPr>
          <p:cNvGrpSpPr/>
          <p:nvPr/>
        </p:nvGrpSpPr>
        <p:grpSpPr>
          <a:xfrm>
            <a:off x="5965703" y="3632603"/>
            <a:ext cx="365756" cy="365747"/>
            <a:chOff x="1412450" y="1954475"/>
            <a:chExt cx="297750" cy="296175"/>
          </a:xfrm>
        </p:grpSpPr>
        <p:sp>
          <p:nvSpPr>
            <p:cNvPr id="22" name="Google Shape;81;p15">
              <a:extLst>
                <a:ext uri="{FF2B5EF4-FFF2-40B4-BE49-F238E27FC236}">
                  <a16:creationId xmlns:a16="http://schemas.microsoft.com/office/drawing/2014/main" id="{442AB2B1-71C6-83D4-A9F3-0F917BA9261A}"/>
                </a:ext>
              </a:extLst>
            </p:cNvPr>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2;p15">
              <a:extLst>
                <a:ext uri="{FF2B5EF4-FFF2-40B4-BE49-F238E27FC236}">
                  <a16:creationId xmlns:a16="http://schemas.microsoft.com/office/drawing/2014/main" id="{D14CD7A4-316B-B226-0384-447E19A75F88}"/>
                </a:ext>
              </a:extLst>
            </p:cNvPr>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83;p15">
            <a:extLst>
              <a:ext uri="{FF2B5EF4-FFF2-40B4-BE49-F238E27FC236}">
                <a16:creationId xmlns:a16="http://schemas.microsoft.com/office/drawing/2014/main" id="{2234DFB1-6DD2-8552-3277-E998AA6D2E1A}"/>
              </a:ext>
            </a:extLst>
          </p:cNvPr>
          <p:cNvGrpSpPr/>
          <p:nvPr/>
        </p:nvGrpSpPr>
        <p:grpSpPr>
          <a:xfrm>
            <a:off x="6782916" y="3632592"/>
            <a:ext cx="393186" cy="365766"/>
            <a:chOff x="-62890750" y="2296300"/>
            <a:chExt cx="330825" cy="317450"/>
          </a:xfrm>
        </p:grpSpPr>
        <p:sp>
          <p:nvSpPr>
            <p:cNvPr id="25" name="Google Shape;84;p15">
              <a:extLst>
                <a:ext uri="{FF2B5EF4-FFF2-40B4-BE49-F238E27FC236}">
                  <a16:creationId xmlns:a16="http://schemas.microsoft.com/office/drawing/2014/main" id="{1401EB7B-B091-30F8-6F35-C238CB6A4BA3}"/>
                </a:ext>
              </a:extLst>
            </p:cNvPr>
            <p:cNvSpPr/>
            <p:nvPr/>
          </p:nvSpPr>
          <p:spPr>
            <a:xfrm>
              <a:off x="-62890750" y="2296300"/>
              <a:ext cx="313500" cy="195375"/>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5;p15">
              <a:extLst>
                <a:ext uri="{FF2B5EF4-FFF2-40B4-BE49-F238E27FC236}">
                  <a16:creationId xmlns:a16="http://schemas.microsoft.com/office/drawing/2014/main" id="{50EB913D-901B-6D82-3561-3E6A47E94C45}"/>
                </a:ext>
              </a:extLst>
            </p:cNvPr>
            <p:cNvSpPr/>
            <p:nvPr/>
          </p:nvSpPr>
          <p:spPr>
            <a:xfrm>
              <a:off x="-62874975" y="2417475"/>
              <a:ext cx="315050" cy="196275"/>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6;p15">
              <a:extLst>
                <a:ext uri="{FF2B5EF4-FFF2-40B4-BE49-F238E27FC236}">
                  <a16:creationId xmlns:a16="http://schemas.microsoft.com/office/drawing/2014/main" id="{F0323E84-DB61-BB63-2897-C66D8365D0BA}"/>
                </a:ext>
              </a:extLst>
            </p:cNvPr>
            <p:cNvSpPr/>
            <p:nvPr/>
          </p:nvSpPr>
          <p:spPr>
            <a:xfrm>
              <a:off x="-62822225" y="2357750"/>
              <a:ext cx="193000" cy="192975"/>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87;p15">
            <a:extLst>
              <a:ext uri="{FF2B5EF4-FFF2-40B4-BE49-F238E27FC236}">
                <a16:creationId xmlns:a16="http://schemas.microsoft.com/office/drawing/2014/main" id="{168D6A21-B8C7-423D-C918-8F64BA8F8952}"/>
              </a:ext>
            </a:extLst>
          </p:cNvPr>
          <p:cNvGrpSpPr/>
          <p:nvPr/>
        </p:nvGrpSpPr>
        <p:grpSpPr>
          <a:xfrm>
            <a:off x="7627546" y="3632577"/>
            <a:ext cx="365770" cy="365770"/>
            <a:chOff x="-3137650" y="2408950"/>
            <a:chExt cx="291450" cy="292125"/>
          </a:xfrm>
        </p:grpSpPr>
        <p:sp>
          <p:nvSpPr>
            <p:cNvPr id="29" name="Google Shape;88;p15">
              <a:extLst>
                <a:ext uri="{FF2B5EF4-FFF2-40B4-BE49-F238E27FC236}">
                  <a16:creationId xmlns:a16="http://schemas.microsoft.com/office/drawing/2014/main" id="{0E571537-EBFA-C6E8-9599-A11766B740AA}"/>
                </a:ext>
              </a:extLst>
            </p:cNvPr>
            <p:cNvSpPr/>
            <p:nvPr/>
          </p:nvSpPr>
          <p:spPr>
            <a:xfrm>
              <a:off x="-3137650" y="2408950"/>
              <a:ext cx="291450" cy="292125"/>
            </a:xfrm>
            <a:custGeom>
              <a:avLst/>
              <a:gdLst/>
              <a:ahLst/>
              <a:cxnLst/>
              <a:rect l="l" t="t" r="r" b="b"/>
              <a:pathLst>
                <a:path w="11658" h="11685" extrusionOk="0">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9;p15">
              <a:extLst>
                <a:ext uri="{FF2B5EF4-FFF2-40B4-BE49-F238E27FC236}">
                  <a16:creationId xmlns:a16="http://schemas.microsoft.com/office/drawing/2014/main" id="{0EE3365C-D0B7-CC15-90BB-54546D4E8832}"/>
                </a:ext>
              </a:extLst>
            </p:cNvPr>
            <p:cNvSpPr/>
            <p:nvPr/>
          </p:nvSpPr>
          <p:spPr>
            <a:xfrm>
              <a:off x="-3104575" y="24428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0;p15">
              <a:extLst>
                <a:ext uri="{FF2B5EF4-FFF2-40B4-BE49-F238E27FC236}">
                  <a16:creationId xmlns:a16="http://schemas.microsoft.com/office/drawing/2014/main" id="{D0D7F7BD-11CB-C5AE-2EA9-8282FD443FA8}"/>
                </a:ext>
              </a:extLst>
            </p:cNvPr>
            <p:cNvSpPr/>
            <p:nvPr/>
          </p:nvSpPr>
          <p:spPr>
            <a:xfrm>
              <a:off x="-306990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1;p15">
              <a:extLst>
                <a:ext uri="{FF2B5EF4-FFF2-40B4-BE49-F238E27FC236}">
                  <a16:creationId xmlns:a16="http://schemas.microsoft.com/office/drawing/2014/main" id="{86555385-4CC1-83DC-B897-CB5AE6B0A53B}"/>
                </a:ext>
              </a:extLst>
            </p:cNvPr>
            <p:cNvSpPr/>
            <p:nvPr/>
          </p:nvSpPr>
          <p:spPr>
            <a:xfrm>
              <a:off x="-303525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2;p15">
              <a:extLst>
                <a:ext uri="{FF2B5EF4-FFF2-40B4-BE49-F238E27FC236}">
                  <a16:creationId xmlns:a16="http://schemas.microsoft.com/office/drawing/2014/main" id="{44BF13F4-9CF5-C3B4-532D-2D6CC82314F4}"/>
                </a:ext>
              </a:extLst>
            </p:cNvPr>
            <p:cNvSpPr/>
            <p:nvPr/>
          </p:nvSpPr>
          <p:spPr>
            <a:xfrm>
              <a:off x="-3002175" y="2442800"/>
              <a:ext cx="120525" cy="17350"/>
            </a:xfrm>
            <a:custGeom>
              <a:avLst/>
              <a:gdLst/>
              <a:ahLst/>
              <a:cxnLst/>
              <a:rect l="l" t="t" r="r" b="b"/>
              <a:pathLst>
                <a:path w="4821" h="694" extrusionOk="0">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2">
            <a:extLst>
              <a:ext uri="{FF2B5EF4-FFF2-40B4-BE49-F238E27FC236}">
                <a16:creationId xmlns:a16="http://schemas.microsoft.com/office/drawing/2014/main" id="{557656B5-F1B6-9C85-02DA-607AC5A568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5875" y="1036298"/>
            <a:ext cx="600229" cy="600229"/>
          </a:xfrm>
          <a:prstGeom prst="rect">
            <a:avLst/>
          </a:prstGeom>
          <a:noFill/>
          <a:extLst>
            <a:ext uri="{909E8E84-426E-40DD-AFC4-6F175D3DCCD1}">
              <a14:hiddenFill xmlns:a14="http://schemas.microsoft.com/office/drawing/2010/main">
                <a:solidFill>
                  <a:srgbClr val="FFFFFF"/>
                </a:solidFill>
              </a14:hiddenFill>
            </a:ext>
          </a:extLst>
        </p:spPr>
      </p:pic>
      <p:sp>
        <p:nvSpPr>
          <p:cNvPr id="35" name="Google Shape;57;p15">
            <a:extLst>
              <a:ext uri="{FF2B5EF4-FFF2-40B4-BE49-F238E27FC236}">
                <a16:creationId xmlns:a16="http://schemas.microsoft.com/office/drawing/2014/main" id="{8C84FDB3-0F3B-BA8B-476E-D3AAE29ADA3F}"/>
              </a:ext>
            </a:extLst>
          </p:cNvPr>
          <p:cNvSpPr txBox="1">
            <a:spLocks noGrp="1"/>
          </p:cNvSpPr>
          <p:nvPr>
            <p:ph type="ctrTitle"/>
          </p:nvPr>
        </p:nvSpPr>
        <p:spPr>
          <a:xfrm>
            <a:off x="637082" y="1629550"/>
            <a:ext cx="4110308" cy="1524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t>Advanced NLP</a:t>
            </a:r>
            <a:br>
              <a:rPr lang="en" dirty="0"/>
            </a:br>
            <a:r>
              <a:rPr lang="en" sz="2800" dirty="0"/>
              <a:t>(Word Vector – Bag 1)</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65F74-A047-34FB-8118-5EA0BA105E40}"/>
              </a:ext>
            </a:extLst>
          </p:cNvPr>
          <p:cNvSpPr>
            <a:spLocks noGrp="1"/>
          </p:cNvSpPr>
          <p:nvPr>
            <p:ph type="title"/>
          </p:nvPr>
        </p:nvSpPr>
        <p:spPr/>
        <p:txBody>
          <a:bodyPr/>
          <a:lstStyle/>
          <a:p>
            <a:r>
              <a:rPr lang="en-US" dirty="0" err="1"/>
              <a:t>Ilustrasi</a:t>
            </a:r>
            <a:r>
              <a:rPr lang="en-US" dirty="0"/>
              <a:t> Skip-Gram</a:t>
            </a:r>
            <a:br>
              <a:rPr lang="en-US" dirty="0"/>
            </a:br>
            <a:endParaRPr lang="id-ID" dirty="0"/>
          </a:p>
        </p:txBody>
      </p:sp>
      <p:sp>
        <p:nvSpPr>
          <p:cNvPr id="4" name="TextBox 3">
            <a:extLst>
              <a:ext uri="{FF2B5EF4-FFF2-40B4-BE49-F238E27FC236}">
                <a16:creationId xmlns:a16="http://schemas.microsoft.com/office/drawing/2014/main" id="{54567CFB-B155-DE57-F21A-6E9E35020C98}"/>
              </a:ext>
            </a:extLst>
          </p:cNvPr>
          <p:cNvSpPr txBox="1"/>
          <p:nvPr/>
        </p:nvSpPr>
        <p:spPr>
          <a:xfrm>
            <a:off x="1536589" y="4648320"/>
            <a:ext cx="6070821" cy="246221"/>
          </a:xfrm>
          <a:prstGeom prst="rect">
            <a:avLst/>
          </a:prstGeom>
          <a:noFill/>
        </p:spPr>
        <p:txBody>
          <a:bodyPr wrap="square">
            <a:spAutoFit/>
          </a:bodyPr>
          <a:lstStyle/>
          <a:p>
            <a:pPr algn="ctr"/>
            <a:r>
              <a:rPr lang="id-ID" sz="1000" dirty="0"/>
              <a:t>https://medium.com/@afrizalfir/mengenal-word2vec-af4758da6b5d</a:t>
            </a:r>
          </a:p>
        </p:txBody>
      </p:sp>
      <p:pic>
        <p:nvPicPr>
          <p:cNvPr id="3074" name="Picture 2">
            <a:extLst>
              <a:ext uri="{FF2B5EF4-FFF2-40B4-BE49-F238E27FC236}">
                <a16:creationId xmlns:a16="http://schemas.microsoft.com/office/drawing/2014/main" id="{F779913D-1BDD-C6D7-8CBD-8FE7436675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824" y="892975"/>
            <a:ext cx="5848350" cy="8001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A74D5C6D-9EBC-594E-E1A8-C2F20A532C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1163" y="1693075"/>
            <a:ext cx="4448175" cy="2709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5510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65F74-A047-34FB-8118-5EA0BA105E40}"/>
              </a:ext>
            </a:extLst>
          </p:cNvPr>
          <p:cNvSpPr>
            <a:spLocks noGrp="1"/>
          </p:cNvSpPr>
          <p:nvPr>
            <p:ph type="title"/>
          </p:nvPr>
        </p:nvSpPr>
        <p:spPr/>
        <p:txBody>
          <a:bodyPr/>
          <a:lstStyle/>
          <a:p>
            <a:r>
              <a:rPr lang="en-US" dirty="0" err="1"/>
              <a:t>Ilustrasi</a:t>
            </a:r>
            <a:r>
              <a:rPr lang="en-US" dirty="0"/>
              <a:t> </a:t>
            </a:r>
            <a:r>
              <a:rPr lang="en-US" dirty="0" err="1"/>
              <a:t>Continous</a:t>
            </a:r>
            <a:r>
              <a:rPr lang="en-US" dirty="0"/>
              <a:t> Bag of Word (CBOW)</a:t>
            </a:r>
            <a:br>
              <a:rPr lang="en-US" dirty="0"/>
            </a:br>
            <a:endParaRPr lang="id-ID" dirty="0"/>
          </a:p>
        </p:txBody>
      </p:sp>
      <p:sp>
        <p:nvSpPr>
          <p:cNvPr id="4" name="TextBox 3">
            <a:extLst>
              <a:ext uri="{FF2B5EF4-FFF2-40B4-BE49-F238E27FC236}">
                <a16:creationId xmlns:a16="http://schemas.microsoft.com/office/drawing/2014/main" id="{54567CFB-B155-DE57-F21A-6E9E35020C98}"/>
              </a:ext>
            </a:extLst>
          </p:cNvPr>
          <p:cNvSpPr txBox="1"/>
          <p:nvPr/>
        </p:nvSpPr>
        <p:spPr>
          <a:xfrm>
            <a:off x="1536589" y="4648320"/>
            <a:ext cx="6070821" cy="246221"/>
          </a:xfrm>
          <a:prstGeom prst="rect">
            <a:avLst/>
          </a:prstGeom>
          <a:noFill/>
        </p:spPr>
        <p:txBody>
          <a:bodyPr wrap="square">
            <a:spAutoFit/>
          </a:bodyPr>
          <a:lstStyle/>
          <a:p>
            <a:pPr algn="ctr"/>
            <a:r>
              <a:rPr lang="id-ID" sz="1000" dirty="0"/>
              <a:t>https://medium.com/@afrizalfir/mengenal-word2vec-af4758da6b5d</a:t>
            </a:r>
          </a:p>
        </p:txBody>
      </p:sp>
      <p:pic>
        <p:nvPicPr>
          <p:cNvPr id="4098" name="Picture 2">
            <a:extLst>
              <a:ext uri="{FF2B5EF4-FFF2-40B4-BE49-F238E27FC236}">
                <a16:creationId xmlns:a16="http://schemas.microsoft.com/office/drawing/2014/main" id="{8DC0F2B8-3067-C8B3-7472-F860083E1E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6589" y="820268"/>
            <a:ext cx="5753100" cy="7429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D3B86481-FD09-8B78-4034-74ACC30DC8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8781" y="1621366"/>
            <a:ext cx="5106436" cy="3110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371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472E1-C284-A8F9-450E-533F84C79309}"/>
              </a:ext>
            </a:extLst>
          </p:cNvPr>
          <p:cNvSpPr>
            <a:spLocks noGrp="1"/>
          </p:cNvSpPr>
          <p:nvPr>
            <p:ph type="title"/>
          </p:nvPr>
        </p:nvSpPr>
        <p:spPr/>
        <p:txBody>
          <a:bodyPr/>
          <a:lstStyle/>
          <a:p>
            <a:r>
              <a:rPr lang="en-US" dirty="0" err="1"/>
              <a:t>Gensim</a:t>
            </a:r>
            <a:r>
              <a:rPr lang="en-US" dirty="0"/>
              <a:t> Library for Word2vec</a:t>
            </a:r>
            <a:endParaRPr lang="id-ID" dirty="0"/>
          </a:p>
        </p:txBody>
      </p:sp>
      <p:sp>
        <p:nvSpPr>
          <p:cNvPr id="4" name="TextBox 3">
            <a:extLst>
              <a:ext uri="{FF2B5EF4-FFF2-40B4-BE49-F238E27FC236}">
                <a16:creationId xmlns:a16="http://schemas.microsoft.com/office/drawing/2014/main" id="{2621641E-D05B-61B6-9312-8C9DAB4CE861}"/>
              </a:ext>
            </a:extLst>
          </p:cNvPr>
          <p:cNvSpPr txBox="1"/>
          <p:nvPr/>
        </p:nvSpPr>
        <p:spPr>
          <a:xfrm>
            <a:off x="2212450" y="4608914"/>
            <a:ext cx="4719099" cy="246221"/>
          </a:xfrm>
          <a:prstGeom prst="rect">
            <a:avLst/>
          </a:prstGeom>
          <a:noFill/>
        </p:spPr>
        <p:txBody>
          <a:bodyPr wrap="square">
            <a:spAutoFit/>
          </a:bodyPr>
          <a:lstStyle/>
          <a:p>
            <a:pPr algn="ctr"/>
            <a:r>
              <a:rPr lang="id-ID" sz="1000" dirty="0"/>
              <a:t>https://radimrehurek.com/gensim/models/word2vec.html</a:t>
            </a:r>
          </a:p>
        </p:txBody>
      </p:sp>
      <p:pic>
        <p:nvPicPr>
          <p:cNvPr id="6" name="Picture 5">
            <a:extLst>
              <a:ext uri="{FF2B5EF4-FFF2-40B4-BE49-F238E27FC236}">
                <a16:creationId xmlns:a16="http://schemas.microsoft.com/office/drawing/2014/main" id="{23B0C065-33D8-479C-32A9-08208237B88E}"/>
              </a:ext>
            </a:extLst>
          </p:cNvPr>
          <p:cNvPicPr>
            <a:picLocks noChangeAspect="1"/>
          </p:cNvPicPr>
          <p:nvPr/>
        </p:nvPicPr>
        <p:blipFill>
          <a:blip r:embed="rId2"/>
          <a:stretch>
            <a:fillRect/>
          </a:stretch>
        </p:blipFill>
        <p:spPr>
          <a:xfrm>
            <a:off x="2120263" y="1094366"/>
            <a:ext cx="4903471" cy="3313156"/>
          </a:xfrm>
          <a:prstGeom prst="rect">
            <a:avLst/>
          </a:prstGeom>
        </p:spPr>
      </p:pic>
    </p:spTree>
    <p:extLst>
      <p:ext uri="{BB962C8B-B14F-4D97-AF65-F5344CB8AC3E}">
        <p14:creationId xmlns:p14="http://schemas.microsoft.com/office/powerpoint/2010/main" val="1600747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0C16F-5D2A-AAC1-79CC-CB3C89A6C9EE}"/>
              </a:ext>
            </a:extLst>
          </p:cNvPr>
          <p:cNvSpPr>
            <a:spLocks noGrp="1"/>
          </p:cNvSpPr>
          <p:nvPr>
            <p:ph type="title"/>
          </p:nvPr>
        </p:nvSpPr>
        <p:spPr/>
        <p:txBody>
          <a:bodyPr/>
          <a:lstStyle/>
          <a:p>
            <a:r>
              <a:rPr lang="en-GB" sz="3200" dirty="0"/>
              <a:t>1. Import Library dan data yang </a:t>
            </a:r>
            <a:r>
              <a:rPr lang="en-GB" sz="3200" dirty="0" err="1"/>
              <a:t>akan</a:t>
            </a:r>
            <a:r>
              <a:rPr lang="en-GB" sz="3200" dirty="0"/>
              <a:t> </a:t>
            </a:r>
            <a:r>
              <a:rPr lang="en-GB" sz="3200" dirty="0" err="1"/>
              <a:t>digunakan</a:t>
            </a:r>
            <a:endParaRPr lang="en-US" sz="3200" dirty="0"/>
          </a:p>
        </p:txBody>
      </p:sp>
      <p:sp>
        <p:nvSpPr>
          <p:cNvPr id="6" name="TextBox 5">
            <a:extLst>
              <a:ext uri="{FF2B5EF4-FFF2-40B4-BE49-F238E27FC236}">
                <a16:creationId xmlns:a16="http://schemas.microsoft.com/office/drawing/2014/main" id="{84421760-E32A-7121-9FE5-A09F63903C90}"/>
              </a:ext>
            </a:extLst>
          </p:cNvPr>
          <p:cNvSpPr txBox="1"/>
          <p:nvPr/>
        </p:nvSpPr>
        <p:spPr>
          <a:xfrm>
            <a:off x="581009" y="1266256"/>
            <a:ext cx="8229600" cy="3293209"/>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GB" sz="1600" b="0" dirty="0">
                <a:solidFill>
                  <a:schemeClr val="tx1"/>
                </a:solidFill>
                <a:effectLst/>
                <a:latin typeface="Courier New" panose="02070309020205020404" pitchFamily="49" charset="0"/>
              </a:rPr>
              <a:t>from </a:t>
            </a:r>
            <a:r>
              <a:rPr lang="en-GB" sz="1600" b="0" dirty="0" err="1">
                <a:solidFill>
                  <a:schemeClr val="tx1"/>
                </a:solidFill>
                <a:effectLst/>
                <a:latin typeface="Courier New" panose="02070309020205020404" pitchFamily="49" charset="0"/>
              </a:rPr>
              <a:t>nltk.tokenize</a:t>
            </a:r>
            <a:r>
              <a:rPr lang="en-GB" sz="1600" b="0" dirty="0">
                <a:solidFill>
                  <a:schemeClr val="tx1"/>
                </a:solidFill>
                <a:effectLst/>
                <a:latin typeface="Courier New" panose="02070309020205020404" pitchFamily="49" charset="0"/>
              </a:rPr>
              <a:t> import </a:t>
            </a:r>
            <a:r>
              <a:rPr lang="en-GB" sz="1600" b="0" dirty="0" err="1">
                <a:solidFill>
                  <a:schemeClr val="tx1"/>
                </a:solidFill>
                <a:effectLst/>
                <a:latin typeface="Courier New" panose="02070309020205020404" pitchFamily="49" charset="0"/>
              </a:rPr>
              <a:t>sent_tokenize</a:t>
            </a:r>
            <a:r>
              <a:rPr lang="en-GB" sz="1600" b="0" dirty="0">
                <a:solidFill>
                  <a:schemeClr val="tx1"/>
                </a:solidFill>
                <a:effectLst/>
                <a:latin typeface="Courier New" panose="02070309020205020404" pitchFamily="49" charset="0"/>
              </a:rPr>
              <a:t>, </a:t>
            </a:r>
            <a:r>
              <a:rPr lang="en-GB" sz="1600" b="0" dirty="0" err="1">
                <a:solidFill>
                  <a:schemeClr val="tx1"/>
                </a:solidFill>
                <a:effectLst/>
                <a:latin typeface="Courier New" panose="02070309020205020404" pitchFamily="49" charset="0"/>
              </a:rPr>
              <a:t>word_tokenize</a:t>
            </a:r>
            <a:endParaRPr lang="en-GB" sz="1600" b="0" dirty="0">
              <a:solidFill>
                <a:schemeClr val="tx1"/>
              </a:solidFill>
              <a:effectLst/>
              <a:latin typeface="Courier New" panose="02070309020205020404" pitchFamily="49" charset="0"/>
            </a:endParaRPr>
          </a:p>
          <a:p>
            <a:r>
              <a:rPr lang="en-GB" sz="1600" b="0" dirty="0">
                <a:solidFill>
                  <a:schemeClr val="tx1"/>
                </a:solidFill>
                <a:effectLst/>
                <a:latin typeface="Courier New" panose="02070309020205020404" pitchFamily="49" charset="0"/>
              </a:rPr>
              <a:t>import </a:t>
            </a:r>
            <a:r>
              <a:rPr lang="en-GB" sz="1600" b="0" dirty="0" err="1">
                <a:solidFill>
                  <a:schemeClr val="tx1"/>
                </a:solidFill>
                <a:effectLst/>
                <a:latin typeface="Courier New" panose="02070309020205020404" pitchFamily="49" charset="0"/>
              </a:rPr>
              <a:t>gensim</a:t>
            </a:r>
            <a:endParaRPr lang="en-GB" sz="1600" b="0" dirty="0">
              <a:solidFill>
                <a:schemeClr val="tx1"/>
              </a:solidFill>
              <a:effectLst/>
              <a:latin typeface="Courier New" panose="02070309020205020404" pitchFamily="49" charset="0"/>
            </a:endParaRPr>
          </a:p>
          <a:p>
            <a:r>
              <a:rPr lang="en-GB" sz="1600" b="0" dirty="0">
                <a:solidFill>
                  <a:schemeClr val="tx1"/>
                </a:solidFill>
                <a:effectLst/>
                <a:latin typeface="Courier New" panose="02070309020205020404" pitchFamily="49" charset="0"/>
              </a:rPr>
              <a:t>from </a:t>
            </a:r>
            <a:r>
              <a:rPr lang="en-GB" sz="1600" b="0" dirty="0" err="1">
                <a:solidFill>
                  <a:schemeClr val="tx1"/>
                </a:solidFill>
                <a:effectLst/>
                <a:latin typeface="Courier New" panose="02070309020205020404" pitchFamily="49" charset="0"/>
              </a:rPr>
              <a:t>gensim.models</a:t>
            </a:r>
            <a:r>
              <a:rPr lang="en-GB" sz="1600" b="0" dirty="0">
                <a:solidFill>
                  <a:schemeClr val="tx1"/>
                </a:solidFill>
                <a:effectLst/>
                <a:latin typeface="Courier New" panose="02070309020205020404" pitchFamily="49" charset="0"/>
              </a:rPr>
              <a:t> import Word2Vec</a:t>
            </a:r>
          </a:p>
          <a:p>
            <a:endParaRPr lang="en-GB" sz="1600" dirty="0">
              <a:solidFill>
                <a:schemeClr val="tx1"/>
              </a:solidFill>
              <a:latin typeface="Courier New" panose="02070309020205020404" pitchFamily="49" charset="0"/>
            </a:endParaRPr>
          </a:p>
          <a:p>
            <a:r>
              <a:rPr lang="id-ID" sz="1200" b="0" dirty="0">
                <a:solidFill>
                  <a:schemeClr val="tx1"/>
                </a:solidFill>
                <a:effectLst/>
                <a:latin typeface="Courier New" panose="02070309020205020404" pitchFamily="49" charset="0"/>
              </a:rPr>
              <a:t>bahasa = [</a:t>
            </a:r>
          </a:p>
          <a:p>
            <a:r>
              <a:rPr lang="id-ID" sz="1200" b="0" dirty="0">
                <a:solidFill>
                  <a:schemeClr val="tx1"/>
                </a:solidFill>
                <a:effectLst/>
                <a:latin typeface="Courier New" panose="02070309020205020404" pitchFamily="49" charset="0"/>
              </a:rPr>
              <a:t>    "Pemrograman komputer adalah keterampilan yang penting.",</a:t>
            </a:r>
          </a:p>
          <a:p>
            <a:r>
              <a:rPr lang="id-ID" sz="1200" b="0" dirty="0">
                <a:solidFill>
                  <a:schemeClr val="tx1"/>
                </a:solidFill>
                <a:effectLst/>
                <a:latin typeface="Courier New" panose="02070309020205020404" pitchFamily="49" charset="0"/>
              </a:rPr>
              <a:t>    "Data digunakan untuk analisis dalam berbagai bidang.",</a:t>
            </a:r>
          </a:p>
          <a:p>
            <a:r>
              <a:rPr lang="id-ID" sz="1200" b="0" dirty="0">
                <a:solidFill>
                  <a:schemeClr val="tx1"/>
                </a:solidFill>
                <a:effectLst/>
                <a:latin typeface="Courier New" panose="02070309020205020404" pitchFamily="49" charset="0"/>
              </a:rPr>
              <a:t>    "Kecerdasan buatan membantu mengembangkan teknologi baru.",</a:t>
            </a:r>
          </a:p>
          <a:p>
            <a:r>
              <a:rPr lang="id-ID" sz="1200" b="0" dirty="0">
                <a:solidFill>
                  <a:schemeClr val="tx1"/>
                </a:solidFill>
                <a:effectLst/>
                <a:latin typeface="Courier New" panose="02070309020205020404" pitchFamily="49" charset="0"/>
              </a:rPr>
              <a:t>    "Pembelajaran mesin adalah bagian dari kecerdasan buatan.",</a:t>
            </a:r>
          </a:p>
          <a:p>
            <a:r>
              <a:rPr lang="id-ID" sz="1200" b="0" dirty="0">
                <a:solidFill>
                  <a:schemeClr val="tx1"/>
                </a:solidFill>
                <a:effectLst/>
                <a:latin typeface="Courier New" panose="02070309020205020404" pitchFamily="49" charset="0"/>
              </a:rPr>
              <a:t>    "Jaringan internet menghubungkan perangkat di seluruh dunia.",</a:t>
            </a:r>
          </a:p>
          <a:p>
            <a:r>
              <a:rPr lang="id-ID" sz="1200" b="0" dirty="0">
                <a:solidFill>
                  <a:schemeClr val="tx1"/>
                </a:solidFill>
                <a:effectLst/>
                <a:latin typeface="Courier New" panose="02070309020205020404" pitchFamily="49" charset="0"/>
              </a:rPr>
              <a:t>    "Perangkat keras dan perangkat lunak adalah komponen komputer.",</a:t>
            </a:r>
          </a:p>
          <a:p>
            <a:r>
              <a:rPr lang="id-ID" sz="1200" b="0" dirty="0">
                <a:solidFill>
                  <a:schemeClr val="tx1"/>
                </a:solidFill>
                <a:effectLst/>
                <a:latin typeface="Courier New" panose="02070309020205020404" pitchFamily="49" charset="0"/>
              </a:rPr>
              <a:t>    "Sistem informasi mengelola data dan pengetahuan.",</a:t>
            </a:r>
            <a:endParaRPr lang="en-GB" sz="1200" b="0" dirty="0">
              <a:solidFill>
                <a:schemeClr val="tx1"/>
              </a:solidFill>
              <a:effectLst/>
              <a:latin typeface="Courier New" panose="02070309020205020404" pitchFamily="49" charset="0"/>
            </a:endParaRPr>
          </a:p>
          <a:p>
            <a:r>
              <a:rPr lang="en-GB" sz="1200" dirty="0">
                <a:solidFill>
                  <a:schemeClr val="tx1"/>
                </a:solidFill>
                <a:latin typeface="Courier New" panose="02070309020205020404" pitchFamily="49" charset="0"/>
              </a:rPr>
              <a:t>]</a:t>
            </a:r>
          </a:p>
          <a:p>
            <a:endParaRPr lang="en-GB" sz="1200" b="0" dirty="0">
              <a:solidFill>
                <a:schemeClr val="tx1"/>
              </a:solidFill>
              <a:effectLst/>
              <a:latin typeface="Courier New" panose="02070309020205020404" pitchFamily="49" charset="0"/>
            </a:endParaRPr>
          </a:p>
          <a:p>
            <a:r>
              <a:rPr lang="en-GB" sz="1200" b="0" dirty="0">
                <a:solidFill>
                  <a:schemeClr val="tx1"/>
                </a:solidFill>
                <a:effectLst/>
                <a:latin typeface="Courier New" panose="02070309020205020404" pitchFamily="49" charset="0"/>
              </a:rPr>
              <a:t># </a:t>
            </a:r>
            <a:r>
              <a:rPr lang="en-GB" sz="1200" b="0" dirty="0" err="1">
                <a:solidFill>
                  <a:schemeClr val="tx1"/>
                </a:solidFill>
                <a:effectLst/>
                <a:latin typeface="Courier New" panose="02070309020205020404" pitchFamily="49" charset="0"/>
              </a:rPr>
              <a:t>Tokenisasi</a:t>
            </a:r>
            <a:r>
              <a:rPr lang="en-GB" sz="1200" b="0" dirty="0">
                <a:solidFill>
                  <a:schemeClr val="tx1"/>
                </a:solidFill>
                <a:effectLst/>
                <a:latin typeface="Courier New" panose="02070309020205020404" pitchFamily="49" charset="0"/>
              </a:rPr>
              <a:t> data</a:t>
            </a:r>
          </a:p>
          <a:p>
            <a:r>
              <a:rPr lang="en-GB" sz="1200" b="0" dirty="0" err="1">
                <a:solidFill>
                  <a:schemeClr val="tx1"/>
                </a:solidFill>
                <a:effectLst/>
                <a:latin typeface="Courier New" panose="02070309020205020404" pitchFamily="49" charset="0"/>
              </a:rPr>
              <a:t>tokenized_data</a:t>
            </a:r>
            <a:r>
              <a:rPr lang="en-GB" sz="1200" b="0" dirty="0">
                <a:solidFill>
                  <a:schemeClr val="tx1"/>
                </a:solidFill>
                <a:effectLst/>
                <a:latin typeface="Courier New" panose="02070309020205020404" pitchFamily="49" charset="0"/>
              </a:rPr>
              <a:t> = [list(tokenize(text)) for text in </a:t>
            </a:r>
            <a:r>
              <a:rPr lang="en-GB" sz="1200" b="0" dirty="0" err="1">
                <a:solidFill>
                  <a:schemeClr val="tx1"/>
                </a:solidFill>
                <a:effectLst/>
                <a:latin typeface="Courier New" panose="02070309020205020404" pitchFamily="49" charset="0"/>
              </a:rPr>
              <a:t>bahasa</a:t>
            </a:r>
            <a:r>
              <a:rPr lang="en-GB" sz="1200" b="0" dirty="0">
                <a:solidFill>
                  <a:schemeClr val="tx1"/>
                </a:solidFill>
                <a:effectLst/>
                <a:latin typeface="Courier New" panose="02070309020205020404" pitchFamily="49" charset="0"/>
              </a:rPr>
              <a:t>]</a:t>
            </a:r>
          </a:p>
        </p:txBody>
      </p:sp>
    </p:spTree>
    <p:extLst>
      <p:ext uri="{BB962C8B-B14F-4D97-AF65-F5344CB8AC3E}">
        <p14:creationId xmlns:p14="http://schemas.microsoft.com/office/powerpoint/2010/main" val="3806079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2539B-DFBD-1E00-2D3D-0D574A88363B}"/>
              </a:ext>
            </a:extLst>
          </p:cNvPr>
          <p:cNvSpPr>
            <a:spLocks noGrp="1"/>
          </p:cNvSpPr>
          <p:nvPr>
            <p:ph type="title"/>
          </p:nvPr>
        </p:nvSpPr>
        <p:spPr/>
        <p:txBody>
          <a:bodyPr/>
          <a:lstStyle/>
          <a:p>
            <a:r>
              <a:rPr lang="en-ID" dirty="0"/>
              <a:t>2. </a:t>
            </a:r>
            <a:r>
              <a:rPr lang="en-ID" dirty="0" err="1"/>
              <a:t>Membuat</a:t>
            </a:r>
            <a:r>
              <a:rPr lang="en-ID" dirty="0"/>
              <a:t> Model Word2Vec</a:t>
            </a:r>
            <a:br>
              <a:rPr lang="en-US" dirty="0"/>
            </a:br>
            <a:endParaRPr lang="id-ID" dirty="0"/>
          </a:p>
        </p:txBody>
      </p:sp>
      <p:sp>
        <p:nvSpPr>
          <p:cNvPr id="4" name="TextBox 3">
            <a:extLst>
              <a:ext uri="{FF2B5EF4-FFF2-40B4-BE49-F238E27FC236}">
                <a16:creationId xmlns:a16="http://schemas.microsoft.com/office/drawing/2014/main" id="{67C1C59F-F60E-4ADA-D9B6-339AEF34F5C1}"/>
              </a:ext>
            </a:extLst>
          </p:cNvPr>
          <p:cNvSpPr txBox="1"/>
          <p:nvPr/>
        </p:nvSpPr>
        <p:spPr>
          <a:xfrm>
            <a:off x="712032" y="892975"/>
            <a:ext cx="7719935" cy="2308324"/>
          </a:xfrm>
          <a:prstGeom prst="rect">
            <a:avLst/>
          </a:prstGeom>
          <a:ln/>
        </p:spPr>
        <p:style>
          <a:lnRef idx="2">
            <a:schemeClr val="accent5"/>
          </a:lnRef>
          <a:fillRef idx="1">
            <a:schemeClr val="lt1"/>
          </a:fillRef>
          <a:effectRef idx="0">
            <a:schemeClr val="accent5"/>
          </a:effectRef>
          <a:fontRef idx="minor">
            <a:schemeClr val="dk1"/>
          </a:fontRef>
        </p:style>
        <p:txBody>
          <a:bodyPr wrap="square">
            <a:spAutoFit/>
          </a:bodyPr>
          <a:lstStyle/>
          <a:p>
            <a:r>
              <a:rPr lang="en-ID" sz="1600" b="0" dirty="0" err="1">
                <a:solidFill>
                  <a:schemeClr val="tx1"/>
                </a:solidFill>
                <a:effectLst/>
                <a:latin typeface="Courier New" panose="02070309020205020404" pitchFamily="49" charset="0"/>
              </a:rPr>
              <a:t>wordvec</a:t>
            </a:r>
            <a:r>
              <a:rPr lang="en-ID" sz="1600" b="0" dirty="0">
                <a:solidFill>
                  <a:schemeClr val="tx1"/>
                </a:solidFill>
                <a:effectLst/>
                <a:latin typeface="Courier New" panose="02070309020205020404" pitchFamily="49" charset="0"/>
              </a:rPr>
              <a:t> = Word2Vec(    </a:t>
            </a:r>
          </a:p>
          <a:p>
            <a:r>
              <a:rPr lang="en-ID" sz="1600" b="0" dirty="0">
                <a:solidFill>
                  <a:schemeClr val="tx1"/>
                </a:solidFill>
                <a:effectLst/>
                <a:latin typeface="Courier New" panose="02070309020205020404" pitchFamily="49" charset="0"/>
              </a:rPr>
              <a:t>sentences=</a:t>
            </a:r>
            <a:r>
              <a:rPr lang="en-ID" sz="1600" b="0" dirty="0" err="1">
                <a:solidFill>
                  <a:schemeClr val="tx1"/>
                </a:solidFill>
                <a:effectLst/>
                <a:latin typeface="Courier New" panose="02070309020205020404" pitchFamily="49" charset="0"/>
              </a:rPr>
              <a:t>tokenized_data</a:t>
            </a:r>
            <a:r>
              <a:rPr lang="en-ID" sz="1600" b="0" dirty="0">
                <a:solidFill>
                  <a:schemeClr val="tx1"/>
                </a:solidFill>
                <a:effectLst/>
                <a:latin typeface="Courier New" panose="02070309020205020404" pitchFamily="49" charset="0"/>
              </a:rPr>
              <a:t>, #</a:t>
            </a:r>
            <a:r>
              <a:rPr lang="en-GB" sz="1600" b="0" dirty="0">
                <a:solidFill>
                  <a:schemeClr val="tx1"/>
                </a:solidFill>
                <a:effectLst/>
                <a:latin typeface="Courier New" panose="02070309020205020404" pitchFamily="49" charset="0"/>
              </a:rPr>
              <a:t>Input data yang </a:t>
            </a:r>
            <a:r>
              <a:rPr lang="en-GB" sz="1600" b="0" dirty="0" err="1">
                <a:solidFill>
                  <a:schemeClr val="tx1"/>
                </a:solidFill>
                <a:effectLst/>
                <a:latin typeface="Courier New" panose="02070309020205020404" pitchFamily="49" charset="0"/>
              </a:rPr>
              <a:t>sudah</a:t>
            </a:r>
            <a:r>
              <a:rPr lang="en-GB" sz="1600" b="0" dirty="0">
                <a:solidFill>
                  <a:schemeClr val="tx1"/>
                </a:solidFill>
                <a:effectLst/>
                <a:latin typeface="Courier New" panose="02070309020205020404" pitchFamily="49" charset="0"/>
              </a:rPr>
              <a:t> di-tokenize</a:t>
            </a:r>
            <a:r>
              <a:rPr lang="en-ID" sz="1600" b="0" dirty="0">
                <a:solidFill>
                  <a:schemeClr val="tx1"/>
                </a:solidFill>
                <a:effectLst/>
                <a:latin typeface="Courier New" panose="02070309020205020404" pitchFamily="49" charset="0"/>
              </a:rPr>
              <a:t> </a:t>
            </a:r>
          </a:p>
          <a:p>
            <a:r>
              <a:rPr lang="en-ID" sz="1600" b="0" dirty="0" err="1">
                <a:solidFill>
                  <a:schemeClr val="tx1"/>
                </a:solidFill>
                <a:effectLst/>
                <a:latin typeface="Courier New" panose="02070309020205020404" pitchFamily="49" charset="0"/>
              </a:rPr>
              <a:t>vector_size</a:t>
            </a:r>
            <a:r>
              <a:rPr lang="en-ID" sz="1600" b="0" dirty="0">
                <a:solidFill>
                  <a:schemeClr val="tx1"/>
                </a:solidFill>
                <a:effectLst/>
                <a:latin typeface="Courier New" panose="02070309020205020404" pitchFamily="49" charset="0"/>
              </a:rPr>
              <a:t>=100, #Dimensi </a:t>
            </a:r>
            <a:r>
              <a:rPr lang="en-ID" sz="1600" b="0" dirty="0" err="1">
                <a:solidFill>
                  <a:schemeClr val="tx1"/>
                </a:solidFill>
                <a:effectLst/>
                <a:latin typeface="Courier New" panose="02070309020205020404" pitchFamily="49" charset="0"/>
              </a:rPr>
              <a:t>dari</a:t>
            </a:r>
            <a:r>
              <a:rPr lang="en-ID" sz="1600" b="0" dirty="0">
                <a:solidFill>
                  <a:schemeClr val="tx1"/>
                </a:solidFill>
                <a:effectLst/>
                <a:latin typeface="Courier New" panose="02070309020205020404" pitchFamily="49" charset="0"/>
              </a:rPr>
              <a:t> word embeddings, 50-300</a:t>
            </a:r>
          </a:p>
          <a:p>
            <a:r>
              <a:rPr lang="en-ID" sz="1600" b="0" dirty="0">
                <a:solidFill>
                  <a:schemeClr val="tx1"/>
                </a:solidFill>
                <a:effectLst/>
                <a:latin typeface="Courier New" panose="02070309020205020404" pitchFamily="49" charset="0"/>
              </a:rPr>
              <a:t>window=5, </a:t>
            </a:r>
            <a:r>
              <a:rPr lang="nn-NO" sz="1600" b="0" dirty="0">
                <a:solidFill>
                  <a:schemeClr val="tx1"/>
                </a:solidFill>
                <a:effectLst/>
                <a:latin typeface="Courier New" panose="02070309020205020404" pitchFamily="49" charset="0"/>
              </a:rPr>
              <a:t># Jarak maksimum konteks kata dari kata target</a:t>
            </a:r>
            <a:endParaRPr lang="en-ID" sz="1600" b="0" dirty="0">
              <a:solidFill>
                <a:schemeClr val="tx1"/>
              </a:solidFill>
              <a:effectLst/>
              <a:latin typeface="Courier New" panose="02070309020205020404" pitchFamily="49" charset="0"/>
            </a:endParaRPr>
          </a:p>
          <a:p>
            <a:r>
              <a:rPr lang="en-ID" sz="1600" b="0" dirty="0" err="1">
                <a:solidFill>
                  <a:schemeClr val="tx1"/>
                </a:solidFill>
                <a:effectLst/>
                <a:latin typeface="Courier New" panose="02070309020205020404" pitchFamily="49" charset="0"/>
              </a:rPr>
              <a:t>min_count</a:t>
            </a:r>
            <a:r>
              <a:rPr lang="en-ID" sz="1600" b="0" dirty="0">
                <a:solidFill>
                  <a:schemeClr val="tx1"/>
                </a:solidFill>
                <a:effectLst/>
                <a:latin typeface="Courier New" panose="02070309020205020404" pitchFamily="49" charset="0"/>
              </a:rPr>
              <a:t>=1, # Minimum </a:t>
            </a:r>
            <a:r>
              <a:rPr lang="en-ID" sz="1600" b="0" dirty="0" err="1">
                <a:solidFill>
                  <a:schemeClr val="tx1"/>
                </a:solidFill>
                <a:effectLst/>
                <a:latin typeface="Courier New" panose="02070309020205020404" pitchFamily="49" charset="0"/>
              </a:rPr>
              <a:t>jumlah</a:t>
            </a:r>
            <a:r>
              <a:rPr lang="en-ID" sz="1600" b="0" dirty="0">
                <a:solidFill>
                  <a:schemeClr val="tx1"/>
                </a:solidFill>
                <a:effectLst/>
                <a:latin typeface="Courier New" panose="02070309020205020404" pitchFamily="49" charset="0"/>
              </a:rPr>
              <a:t> </a:t>
            </a:r>
            <a:r>
              <a:rPr lang="en-ID" sz="1600" b="0" dirty="0" err="1">
                <a:solidFill>
                  <a:schemeClr val="tx1"/>
                </a:solidFill>
                <a:effectLst/>
                <a:latin typeface="Courier New" panose="02070309020205020404" pitchFamily="49" charset="0"/>
              </a:rPr>
              <a:t>kemunculan</a:t>
            </a:r>
            <a:r>
              <a:rPr lang="en-ID" sz="1600" b="0" dirty="0">
                <a:solidFill>
                  <a:schemeClr val="tx1"/>
                </a:solidFill>
                <a:effectLst/>
                <a:latin typeface="Courier New" panose="02070309020205020404" pitchFamily="49" charset="0"/>
              </a:rPr>
              <a:t> kata</a:t>
            </a:r>
          </a:p>
          <a:p>
            <a:r>
              <a:rPr lang="en-ID" sz="1600" b="0" dirty="0">
                <a:solidFill>
                  <a:schemeClr val="tx1"/>
                </a:solidFill>
                <a:effectLst/>
                <a:latin typeface="Courier New" panose="02070309020205020404" pitchFamily="49" charset="0"/>
              </a:rPr>
              <a:t>workers=4 </a:t>
            </a:r>
            <a:r>
              <a:rPr lang="en-GB" sz="1600" b="0" dirty="0">
                <a:solidFill>
                  <a:schemeClr val="tx1"/>
                </a:solidFill>
                <a:effectLst/>
                <a:latin typeface="Courier New" panose="02070309020205020404" pitchFamily="49" charset="0"/>
              </a:rPr>
              <a:t># </a:t>
            </a:r>
            <a:r>
              <a:rPr lang="en-GB" sz="1600" b="0" dirty="0" err="1">
                <a:solidFill>
                  <a:schemeClr val="tx1"/>
                </a:solidFill>
                <a:effectLst/>
                <a:latin typeface="Courier New" panose="02070309020205020404" pitchFamily="49" charset="0"/>
              </a:rPr>
              <a:t>Jumlah</a:t>
            </a:r>
            <a:r>
              <a:rPr lang="en-GB" sz="1600" b="0" dirty="0">
                <a:solidFill>
                  <a:schemeClr val="tx1"/>
                </a:solidFill>
                <a:effectLst/>
                <a:latin typeface="Courier New" panose="02070309020205020404" pitchFamily="49" charset="0"/>
              </a:rPr>
              <a:t> thread yang </a:t>
            </a:r>
            <a:r>
              <a:rPr lang="en-GB" sz="1600" b="0" dirty="0" err="1">
                <a:solidFill>
                  <a:schemeClr val="tx1"/>
                </a:solidFill>
                <a:effectLst/>
                <a:latin typeface="Courier New" panose="02070309020205020404" pitchFamily="49" charset="0"/>
              </a:rPr>
              <a:t>digunakan</a:t>
            </a:r>
            <a:r>
              <a:rPr lang="en-GB" sz="1600" b="0" dirty="0">
                <a:solidFill>
                  <a:schemeClr val="tx1"/>
                </a:solidFill>
                <a:effectLst/>
                <a:latin typeface="Courier New" panose="02070309020205020404" pitchFamily="49" charset="0"/>
              </a:rPr>
              <a:t> </a:t>
            </a:r>
            <a:r>
              <a:rPr lang="en-GB" sz="1600" b="0" dirty="0" err="1">
                <a:solidFill>
                  <a:schemeClr val="tx1"/>
                </a:solidFill>
                <a:effectLst/>
                <a:latin typeface="Courier New" panose="02070309020205020404" pitchFamily="49" charset="0"/>
              </a:rPr>
              <a:t>untuk</a:t>
            </a:r>
            <a:r>
              <a:rPr lang="en-GB" sz="1600" b="0" dirty="0">
                <a:solidFill>
                  <a:schemeClr val="tx1"/>
                </a:solidFill>
                <a:effectLst/>
                <a:latin typeface="Courier New" panose="02070309020205020404" pitchFamily="49" charset="0"/>
              </a:rPr>
              <a:t> training</a:t>
            </a:r>
            <a:endParaRPr lang="en-ID" sz="1600" b="0" dirty="0">
              <a:solidFill>
                <a:schemeClr val="tx1"/>
              </a:solidFill>
              <a:effectLst/>
              <a:latin typeface="Courier New" panose="02070309020205020404" pitchFamily="49" charset="0"/>
            </a:endParaRPr>
          </a:p>
          <a:p>
            <a:r>
              <a:rPr lang="en-ID" sz="1600" b="0" dirty="0">
                <a:solidFill>
                  <a:schemeClr val="tx1"/>
                </a:solidFill>
                <a:effectLst/>
                <a:latin typeface="Courier New" panose="02070309020205020404" pitchFamily="49" charset="0"/>
              </a:rPr>
              <a:t>sg=0, # 0 </a:t>
            </a:r>
            <a:r>
              <a:rPr lang="en-ID" sz="1600" b="0" dirty="0" err="1">
                <a:solidFill>
                  <a:schemeClr val="tx1"/>
                </a:solidFill>
                <a:effectLst/>
                <a:latin typeface="Courier New" panose="02070309020205020404" pitchFamily="49" charset="0"/>
              </a:rPr>
              <a:t>untuk</a:t>
            </a:r>
            <a:r>
              <a:rPr lang="en-ID" sz="1600" b="0" dirty="0">
                <a:solidFill>
                  <a:schemeClr val="tx1"/>
                </a:solidFill>
                <a:effectLst/>
                <a:latin typeface="Courier New" panose="02070309020205020404" pitchFamily="49" charset="0"/>
              </a:rPr>
              <a:t> CBOW, 1 </a:t>
            </a:r>
            <a:r>
              <a:rPr lang="en-ID" sz="1600" b="0" dirty="0" err="1">
                <a:solidFill>
                  <a:schemeClr val="tx1"/>
                </a:solidFill>
                <a:effectLst/>
                <a:latin typeface="Courier New" panose="02070309020205020404" pitchFamily="49" charset="0"/>
              </a:rPr>
              <a:t>untuk</a:t>
            </a:r>
            <a:r>
              <a:rPr lang="en-ID" sz="1600" b="0" dirty="0">
                <a:solidFill>
                  <a:schemeClr val="tx1"/>
                </a:solidFill>
                <a:effectLst/>
                <a:latin typeface="Courier New" panose="02070309020205020404" pitchFamily="49" charset="0"/>
              </a:rPr>
              <a:t> Skip-gram</a:t>
            </a:r>
          </a:p>
          <a:p>
            <a:r>
              <a:rPr lang="en-ID" sz="1600" b="0" dirty="0">
                <a:solidFill>
                  <a:schemeClr val="tx1"/>
                </a:solidFill>
                <a:effectLst/>
                <a:latin typeface="Courier New" panose="02070309020205020404" pitchFamily="49" charset="0"/>
              </a:rPr>
              <a:t>epochs=10  # </a:t>
            </a:r>
            <a:r>
              <a:rPr lang="en-ID" sz="1600" b="0" dirty="0" err="1">
                <a:solidFill>
                  <a:schemeClr val="tx1"/>
                </a:solidFill>
                <a:effectLst/>
                <a:latin typeface="Courier New" panose="02070309020205020404" pitchFamily="49" charset="0"/>
              </a:rPr>
              <a:t>Jumlah</a:t>
            </a:r>
            <a:r>
              <a:rPr lang="en-ID" sz="1600" b="0" dirty="0">
                <a:solidFill>
                  <a:schemeClr val="tx1"/>
                </a:solidFill>
                <a:effectLst/>
                <a:latin typeface="Courier New" panose="02070309020205020404" pitchFamily="49" charset="0"/>
              </a:rPr>
              <a:t> </a:t>
            </a:r>
            <a:r>
              <a:rPr lang="en-ID" sz="1600" b="0" dirty="0" err="1">
                <a:solidFill>
                  <a:schemeClr val="tx1"/>
                </a:solidFill>
                <a:effectLst/>
                <a:latin typeface="Courier New" panose="02070309020205020404" pitchFamily="49" charset="0"/>
              </a:rPr>
              <a:t>iterasi</a:t>
            </a:r>
            <a:r>
              <a:rPr lang="en-ID" sz="1600" b="0" dirty="0">
                <a:solidFill>
                  <a:schemeClr val="tx1"/>
                </a:solidFill>
                <a:effectLst/>
                <a:latin typeface="Courier New" panose="02070309020205020404" pitchFamily="49" charset="0"/>
              </a:rPr>
              <a:t> training</a:t>
            </a:r>
          </a:p>
          <a:p>
            <a:r>
              <a:rPr lang="en-ID" sz="1600" dirty="0">
                <a:solidFill>
                  <a:schemeClr val="tx1"/>
                </a:solidFill>
                <a:latin typeface="Courier New" panose="02070309020205020404" pitchFamily="49" charset="0"/>
              </a:rPr>
              <a:t>)</a:t>
            </a:r>
          </a:p>
        </p:txBody>
      </p:sp>
    </p:spTree>
    <p:extLst>
      <p:ext uri="{BB962C8B-B14F-4D97-AF65-F5344CB8AC3E}">
        <p14:creationId xmlns:p14="http://schemas.microsoft.com/office/powerpoint/2010/main" val="1100396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92A1DE-205C-2C20-F54E-A4CEB94C49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201754-12A7-B67F-C1C7-A25DCCE2EE58}"/>
              </a:ext>
            </a:extLst>
          </p:cNvPr>
          <p:cNvSpPr>
            <a:spLocks noGrp="1"/>
          </p:cNvSpPr>
          <p:nvPr>
            <p:ph type="title"/>
          </p:nvPr>
        </p:nvSpPr>
        <p:spPr/>
        <p:txBody>
          <a:bodyPr/>
          <a:lstStyle/>
          <a:p>
            <a:r>
              <a:rPr lang="en-ID" dirty="0"/>
              <a:t>2. </a:t>
            </a:r>
            <a:r>
              <a:rPr lang="en-ID" dirty="0" err="1"/>
              <a:t>Membuat</a:t>
            </a:r>
            <a:r>
              <a:rPr lang="en-ID" dirty="0"/>
              <a:t> Model Word2Vec</a:t>
            </a:r>
            <a:br>
              <a:rPr lang="en-US" dirty="0"/>
            </a:br>
            <a:endParaRPr lang="id-ID" dirty="0"/>
          </a:p>
        </p:txBody>
      </p:sp>
      <p:sp>
        <p:nvSpPr>
          <p:cNvPr id="7" name="Text Placeholder 6">
            <a:extLst>
              <a:ext uri="{FF2B5EF4-FFF2-40B4-BE49-F238E27FC236}">
                <a16:creationId xmlns:a16="http://schemas.microsoft.com/office/drawing/2014/main" id="{B0E853ED-0E5B-C553-0D1A-884342B84C92}"/>
              </a:ext>
            </a:extLst>
          </p:cNvPr>
          <p:cNvSpPr>
            <a:spLocks noGrp="1"/>
          </p:cNvSpPr>
          <p:nvPr>
            <p:ph type="body" idx="1"/>
          </p:nvPr>
        </p:nvSpPr>
        <p:spPr/>
        <p:txBody>
          <a:body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dirty="0" err="1">
                <a:ln>
                  <a:noFill/>
                </a:ln>
                <a:solidFill>
                  <a:srgbClr val="000000"/>
                </a:solidFill>
                <a:effectLst/>
                <a:uLnTx/>
                <a:uFillTx/>
                <a:latin typeface="+mj-lt"/>
                <a:cs typeface="Arial"/>
                <a:sym typeface="Arial"/>
              </a:rPr>
              <a:t>Penjelasan</a:t>
            </a:r>
            <a:r>
              <a:rPr kumimoji="0" lang="en-US" altLang="en-US" sz="1400" b="1" i="0" u="none" strike="noStrike" kern="0" cap="none" spc="0" normalizeH="0" baseline="0" noProof="0" dirty="0">
                <a:ln>
                  <a:noFill/>
                </a:ln>
                <a:solidFill>
                  <a:srgbClr val="000000"/>
                </a:solidFill>
                <a:effectLst/>
                <a:uLnTx/>
                <a:uFillTx/>
                <a:latin typeface="+mj-lt"/>
                <a:cs typeface="Arial"/>
                <a:sym typeface="Arial"/>
              </a:rPr>
              <a:t> Parameter : </a:t>
            </a:r>
          </a:p>
          <a:p>
            <a:pPr marL="228600" marR="0" lvl="0" indent="-228600" algn="just" defTabSz="914400" rtl="0" eaLnBrk="0" fontAlgn="base" latinLnBrk="0" hangingPunct="0">
              <a:lnSpc>
                <a:spcPct val="100000"/>
              </a:lnSpc>
              <a:spcBef>
                <a:spcPct val="0"/>
              </a:spcBef>
              <a:spcAft>
                <a:spcPct val="0"/>
              </a:spcAft>
              <a:buClrTx/>
              <a:buSzTx/>
              <a:buFont typeface="+mj-lt"/>
              <a:buAutoNum type="arabicPeriod"/>
              <a:tabLst/>
              <a:defRPr/>
            </a:pPr>
            <a:r>
              <a:rPr kumimoji="0" lang="en-US" altLang="en-US" sz="1600" b="1" i="0" u="none" strike="noStrike" kern="0" cap="none" spc="0" normalizeH="0" baseline="0" noProof="0" dirty="0">
                <a:ln>
                  <a:noFill/>
                </a:ln>
                <a:solidFill>
                  <a:srgbClr val="000000"/>
                </a:solidFill>
                <a:effectLst/>
                <a:uLnTx/>
                <a:uFillTx/>
                <a:latin typeface="+mj-lt"/>
                <a:cs typeface="Arial"/>
                <a:sym typeface="Arial"/>
              </a:rPr>
              <a:t>sentences</a:t>
            </a:r>
            <a:r>
              <a:rPr kumimoji="0" lang="en-US" altLang="en-US" sz="1200" b="0" i="0" u="none" strike="noStrike" kern="0" cap="none" spc="0" normalizeH="0" baseline="0" noProof="0" dirty="0">
                <a:ln>
                  <a:noFill/>
                </a:ln>
                <a:solidFill>
                  <a:srgbClr val="000000"/>
                </a:solidFill>
                <a:effectLst/>
                <a:uLnTx/>
                <a:uFillTx/>
                <a:latin typeface="+mj-lt"/>
                <a:cs typeface="Arial"/>
                <a:sym typeface="Arial"/>
              </a:rPr>
              <a:t>: Data input </a:t>
            </a:r>
            <a:r>
              <a:rPr kumimoji="0" lang="en-US" altLang="en-US" sz="1200" b="0" i="0" u="none" strike="noStrike" kern="0" cap="none" spc="0" normalizeH="0" baseline="0" noProof="0" dirty="0" err="1">
                <a:ln>
                  <a:noFill/>
                </a:ln>
                <a:solidFill>
                  <a:srgbClr val="000000"/>
                </a:solidFill>
                <a:effectLst/>
                <a:uLnTx/>
                <a:uFillTx/>
                <a:latin typeface="+mj-lt"/>
                <a:cs typeface="Arial"/>
                <a:sym typeface="Arial"/>
              </a:rPr>
              <a:t>untuk</a:t>
            </a:r>
            <a:r>
              <a:rPr kumimoji="0" lang="en-US" altLang="en-US" sz="1200" b="0" i="0" u="none" strike="noStrike" kern="0" cap="none" spc="0" normalizeH="0" baseline="0" noProof="0" dirty="0">
                <a:ln>
                  <a:noFill/>
                </a:ln>
                <a:solidFill>
                  <a:srgbClr val="000000"/>
                </a:solidFill>
                <a:effectLst/>
                <a:uLnTx/>
                <a:uFillTx/>
                <a:latin typeface="+mj-lt"/>
                <a:cs typeface="Arial"/>
                <a:sym typeface="Arial"/>
              </a:rPr>
              <a:t> </a:t>
            </a:r>
            <a:r>
              <a:rPr kumimoji="0" lang="en-US" altLang="en-US" sz="1200" b="0" i="0" u="none" strike="noStrike" kern="0" cap="none" spc="0" normalizeH="0" baseline="0" noProof="0" dirty="0" err="1">
                <a:ln>
                  <a:noFill/>
                </a:ln>
                <a:solidFill>
                  <a:srgbClr val="000000"/>
                </a:solidFill>
                <a:effectLst/>
                <a:uLnTx/>
                <a:uFillTx/>
                <a:latin typeface="+mj-lt"/>
                <a:cs typeface="Arial"/>
                <a:sym typeface="Arial"/>
              </a:rPr>
              <a:t>melatih</a:t>
            </a:r>
            <a:r>
              <a:rPr kumimoji="0" lang="en-US" altLang="en-US" sz="1200" b="0" i="0" u="none" strike="noStrike" kern="0" cap="none" spc="0" normalizeH="0" baseline="0" noProof="0" dirty="0">
                <a:ln>
                  <a:noFill/>
                </a:ln>
                <a:solidFill>
                  <a:srgbClr val="000000"/>
                </a:solidFill>
                <a:effectLst/>
                <a:uLnTx/>
                <a:uFillTx/>
                <a:latin typeface="+mj-lt"/>
                <a:cs typeface="Arial"/>
                <a:sym typeface="Arial"/>
              </a:rPr>
              <a:t> model, </a:t>
            </a:r>
            <a:r>
              <a:rPr kumimoji="0" lang="en-US" altLang="en-US" sz="1200" b="0" i="0" u="none" strike="noStrike" kern="0" cap="none" spc="0" normalizeH="0" baseline="0" noProof="0" dirty="0" err="1">
                <a:ln>
                  <a:noFill/>
                </a:ln>
                <a:solidFill>
                  <a:srgbClr val="000000"/>
                </a:solidFill>
                <a:effectLst/>
                <a:uLnTx/>
                <a:uFillTx/>
                <a:latin typeface="+mj-lt"/>
                <a:cs typeface="Arial"/>
                <a:sym typeface="Arial"/>
              </a:rPr>
              <a:t>berupa</a:t>
            </a:r>
            <a:r>
              <a:rPr kumimoji="0" lang="en-US" altLang="en-US" sz="1200" b="0" i="0" u="none" strike="noStrike" kern="0" cap="none" spc="0" normalizeH="0" baseline="0" noProof="0" dirty="0">
                <a:ln>
                  <a:noFill/>
                </a:ln>
                <a:solidFill>
                  <a:srgbClr val="000000"/>
                </a:solidFill>
                <a:effectLst/>
                <a:uLnTx/>
                <a:uFillTx/>
                <a:latin typeface="+mj-lt"/>
                <a:cs typeface="Arial"/>
                <a:sym typeface="Arial"/>
              </a:rPr>
              <a:t> list of tokenized sentences.</a:t>
            </a:r>
            <a:endParaRPr kumimoji="0" lang="en-US" altLang="en-US" sz="3600" b="0" i="0" u="none" strike="noStrike" kern="0" cap="none" spc="0" normalizeH="0" baseline="0" noProof="0" dirty="0">
              <a:ln>
                <a:noFill/>
              </a:ln>
              <a:solidFill>
                <a:srgbClr val="000000"/>
              </a:solidFill>
              <a:effectLst/>
              <a:uLnTx/>
              <a:uFillTx/>
              <a:latin typeface="+mj-lt"/>
              <a:cs typeface="Arial"/>
              <a:sym typeface="Arial"/>
            </a:endParaRPr>
          </a:p>
          <a:p>
            <a:pPr marL="228600" marR="0" lvl="0" indent="-228600" algn="just" defTabSz="914400" rtl="0" eaLnBrk="0" fontAlgn="base" latinLnBrk="0" hangingPunct="0">
              <a:lnSpc>
                <a:spcPct val="100000"/>
              </a:lnSpc>
              <a:spcBef>
                <a:spcPct val="0"/>
              </a:spcBef>
              <a:spcAft>
                <a:spcPct val="0"/>
              </a:spcAft>
              <a:buClrTx/>
              <a:buSzTx/>
              <a:buFont typeface="+mj-lt"/>
              <a:buAutoNum type="arabicPeriod"/>
              <a:tabLst/>
              <a:defRPr/>
            </a:pPr>
            <a:r>
              <a:rPr kumimoji="0" lang="en-US" altLang="en-US" sz="1600" b="1" i="0" u="none" strike="noStrike" kern="0" cap="none" spc="0" normalizeH="0" baseline="0" noProof="0" dirty="0" err="1">
                <a:ln>
                  <a:noFill/>
                </a:ln>
                <a:solidFill>
                  <a:srgbClr val="000000"/>
                </a:solidFill>
                <a:effectLst/>
                <a:uLnTx/>
                <a:uFillTx/>
                <a:latin typeface="+mj-lt"/>
                <a:cs typeface="Arial"/>
                <a:sym typeface="Arial"/>
              </a:rPr>
              <a:t>vector_size</a:t>
            </a:r>
            <a:r>
              <a:rPr kumimoji="0" lang="en-US" altLang="en-US" sz="1200" b="0" i="0" u="none" strike="noStrike" kern="0" cap="none" spc="0" normalizeH="0" baseline="0" noProof="0" dirty="0">
                <a:ln>
                  <a:noFill/>
                </a:ln>
                <a:solidFill>
                  <a:srgbClr val="000000"/>
                </a:solidFill>
                <a:effectLst/>
                <a:uLnTx/>
                <a:uFillTx/>
                <a:latin typeface="+mj-lt"/>
                <a:cs typeface="Arial"/>
                <a:sym typeface="Arial"/>
              </a:rPr>
              <a:t>: </a:t>
            </a:r>
            <a:r>
              <a:rPr kumimoji="0" lang="en-US" altLang="en-US" sz="1200" b="0" i="0" u="none" strike="noStrike" kern="0" cap="none" spc="0" normalizeH="0" baseline="0" noProof="0" dirty="0" err="1">
                <a:ln>
                  <a:noFill/>
                </a:ln>
                <a:solidFill>
                  <a:srgbClr val="000000"/>
                </a:solidFill>
                <a:effectLst/>
                <a:uLnTx/>
                <a:uFillTx/>
                <a:latin typeface="+mj-lt"/>
                <a:cs typeface="Arial"/>
                <a:sym typeface="Arial"/>
              </a:rPr>
              <a:t>Ukuran</a:t>
            </a:r>
            <a:r>
              <a:rPr kumimoji="0" lang="en-US" altLang="en-US" sz="1200" b="0" i="0" u="none" strike="noStrike" kern="0" cap="none" spc="0" normalizeH="0" baseline="0" noProof="0" dirty="0">
                <a:ln>
                  <a:noFill/>
                </a:ln>
                <a:solidFill>
                  <a:srgbClr val="000000"/>
                </a:solidFill>
                <a:effectLst/>
                <a:uLnTx/>
                <a:uFillTx/>
                <a:latin typeface="+mj-lt"/>
                <a:cs typeface="Arial"/>
                <a:sym typeface="Arial"/>
              </a:rPr>
              <a:t> </a:t>
            </a:r>
            <a:r>
              <a:rPr kumimoji="0" lang="en-US" altLang="en-US" sz="1200" b="0" i="0" u="none" strike="noStrike" kern="0" cap="none" spc="0" normalizeH="0" baseline="0" noProof="0" dirty="0" err="1">
                <a:ln>
                  <a:noFill/>
                </a:ln>
                <a:solidFill>
                  <a:srgbClr val="000000"/>
                </a:solidFill>
                <a:effectLst/>
                <a:uLnTx/>
                <a:uFillTx/>
                <a:latin typeface="+mj-lt"/>
                <a:cs typeface="Arial"/>
                <a:sym typeface="Arial"/>
              </a:rPr>
              <a:t>atau</a:t>
            </a:r>
            <a:r>
              <a:rPr kumimoji="0" lang="en-US" altLang="en-US" sz="1200" b="0" i="0" u="none" strike="noStrike" kern="0" cap="none" spc="0" normalizeH="0" baseline="0" noProof="0" dirty="0">
                <a:ln>
                  <a:noFill/>
                </a:ln>
                <a:solidFill>
                  <a:srgbClr val="000000"/>
                </a:solidFill>
                <a:effectLst/>
                <a:uLnTx/>
                <a:uFillTx/>
                <a:latin typeface="+mj-lt"/>
                <a:cs typeface="Arial"/>
                <a:sym typeface="Arial"/>
              </a:rPr>
              <a:t> </a:t>
            </a:r>
            <a:r>
              <a:rPr kumimoji="0" lang="en-US" altLang="en-US" sz="1200" b="0" i="0" u="none" strike="noStrike" kern="0" cap="none" spc="0" normalizeH="0" baseline="0" noProof="0" dirty="0" err="1">
                <a:ln>
                  <a:noFill/>
                </a:ln>
                <a:solidFill>
                  <a:srgbClr val="000000"/>
                </a:solidFill>
                <a:effectLst/>
                <a:uLnTx/>
                <a:uFillTx/>
                <a:latin typeface="+mj-lt"/>
                <a:cs typeface="Arial"/>
                <a:sym typeface="Arial"/>
              </a:rPr>
              <a:t>dimensi</a:t>
            </a:r>
            <a:r>
              <a:rPr kumimoji="0" lang="en-US" altLang="en-US" sz="1200" b="0" i="0" u="none" strike="noStrike" kern="0" cap="none" spc="0" normalizeH="0" baseline="0" noProof="0" dirty="0">
                <a:ln>
                  <a:noFill/>
                </a:ln>
                <a:solidFill>
                  <a:srgbClr val="000000"/>
                </a:solidFill>
                <a:effectLst/>
                <a:uLnTx/>
                <a:uFillTx/>
                <a:latin typeface="+mj-lt"/>
                <a:cs typeface="Arial"/>
                <a:sym typeface="Arial"/>
              </a:rPr>
              <a:t> </a:t>
            </a:r>
            <a:r>
              <a:rPr kumimoji="0" lang="en-US" altLang="en-US" sz="1200" b="0" i="0" u="none" strike="noStrike" kern="0" cap="none" spc="0" normalizeH="0" baseline="0" noProof="0" dirty="0" err="1">
                <a:ln>
                  <a:noFill/>
                </a:ln>
                <a:solidFill>
                  <a:srgbClr val="000000"/>
                </a:solidFill>
                <a:effectLst/>
                <a:uLnTx/>
                <a:uFillTx/>
                <a:latin typeface="+mj-lt"/>
                <a:cs typeface="Arial"/>
                <a:sym typeface="Arial"/>
              </a:rPr>
              <a:t>dari</a:t>
            </a:r>
            <a:r>
              <a:rPr kumimoji="0" lang="en-US" altLang="en-US" sz="1200" b="0" i="0" u="none" strike="noStrike" kern="0" cap="none" spc="0" normalizeH="0" baseline="0" noProof="0" dirty="0">
                <a:ln>
                  <a:noFill/>
                </a:ln>
                <a:solidFill>
                  <a:srgbClr val="000000"/>
                </a:solidFill>
                <a:effectLst/>
                <a:uLnTx/>
                <a:uFillTx/>
                <a:latin typeface="+mj-lt"/>
                <a:cs typeface="Arial"/>
                <a:sym typeface="Arial"/>
              </a:rPr>
              <a:t> embedding </a:t>
            </a:r>
            <a:r>
              <a:rPr kumimoji="0" lang="en-US" altLang="en-US" sz="1200" b="0" i="0" u="none" strike="noStrike" kern="0" cap="none" spc="0" normalizeH="0" baseline="0" noProof="0" dirty="0" err="1">
                <a:ln>
                  <a:noFill/>
                </a:ln>
                <a:solidFill>
                  <a:srgbClr val="000000"/>
                </a:solidFill>
                <a:effectLst/>
                <a:uLnTx/>
                <a:uFillTx/>
                <a:latin typeface="+mj-lt"/>
                <a:cs typeface="Arial"/>
                <a:sym typeface="Arial"/>
              </a:rPr>
              <a:t>vektor</a:t>
            </a:r>
            <a:r>
              <a:rPr kumimoji="0" lang="en-US" altLang="en-US" sz="1200" b="0" i="0" u="none" strike="noStrike" kern="0" cap="none" spc="0" normalizeH="0" baseline="0" noProof="0" dirty="0">
                <a:ln>
                  <a:noFill/>
                </a:ln>
                <a:solidFill>
                  <a:srgbClr val="000000"/>
                </a:solidFill>
                <a:effectLst/>
                <a:uLnTx/>
                <a:uFillTx/>
                <a:latin typeface="+mj-lt"/>
                <a:cs typeface="Arial"/>
                <a:sym typeface="Arial"/>
              </a:rPr>
              <a:t>. </a:t>
            </a:r>
            <a:r>
              <a:rPr kumimoji="0" lang="en-US" altLang="en-US" sz="1200" b="0" i="0" u="none" strike="noStrike" kern="0" cap="none" spc="0" normalizeH="0" baseline="0" noProof="0" dirty="0" err="1">
                <a:ln>
                  <a:noFill/>
                </a:ln>
                <a:solidFill>
                  <a:srgbClr val="000000"/>
                </a:solidFill>
                <a:effectLst/>
                <a:uLnTx/>
                <a:uFillTx/>
                <a:latin typeface="+mj-lt"/>
                <a:cs typeface="Arial"/>
                <a:sym typeface="Arial"/>
              </a:rPr>
              <a:t>Misalnya</a:t>
            </a:r>
            <a:r>
              <a:rPr kumimoji="0" lang="en-US" altLang="en-US" sz="1200" b="0" i="0" u="none" strike="noStrike" kern="0" cap="none" spc="0" normalizeH="0" baseline="0" noProof="0" dirty="0">
                <a:ln>
                  <a:noFill/>
                </a:ln>
                <a:solidFill>
                  <a:srgbClr val="000000"/>
                </a:solidFill>
                <a:effectLst/>
                <a:uLnTx/>
                <a:uFillTx/>
                <a:latin typeface="+mj-lt"/>
                <a:cs typeface="Arial"/>
                <a:sym typeface="Arial"/>
              </a:rPr>
              <a:t>, </a:t>
            </a:r>
            <a:r>
              <a:rPr kumimoji="0" lang="en-US" altLang="en-US" sz="1200" b="0" i="0" u="none" strike="noStrike" kern="0" cap="none" spc="0" normalizeH="0" baseline="0" noProof="0" dirty="0" err="1">
                <a:ln>
                  <a:noFill/>
                </a:ln>
                <a:solidFill>
                  <a:srgbClr val="000000"/>
                </a:solidFill>
                <a:effectLst/>
                <a:uLnTx/>
                <a:uFillTx/>
                <a:latin typeface="+mj-lt"/>
                <a:cs typeface="Arial"/>
                <a:sym typeface="Arial"/>
              </a:rPr>
              <a:t>jika</a:t>
            </a:r>
            <a:r>
              <a:rPr kumimoji="0" lang="en-US" altLang="en-US" sz="1200" b="0" i="0" u="none" strike="noStrike" kern="0" cap="none" spc="0" normalizeH="0" baseline="0" noProof="0" dirty="0">
                <a:ln>
                  <a:noFill/>
                </a:ln>
                <a:solidFill>
                  <a:srgbClr val="000000"/>
                </a:solidFill>
                <a:effectLst/>
                <a:uLnTx/>
                <a:uFillTx/>
                <a:latin typeface="+mj-lt"/>
                <a:cs typeface="Arial"/>
                <a:sym typeface="Arial"/>
              </a:rPr>
              <a:t> </a:t>
            </a:r>
            <a:r>
              <a:rPr kumimoji="0" lang="en-US" altLang="en-US" sz="1600" b="0" i="0" u="none" strike="noStrike" kern="0" cap="none" spc="0" normalizeH="0" baseline="0" noProof="0" dirty="0" err="1">
                <a:ln>
                  <a:noFill/>
                </a:ln>
                <a:solidFill>
                  <a:srgbClr val="000000"/>
                </a:solidFill>
                <a:effectLst/>
                <a:uLnTx/>
                <a:uFillTx/>
                <a:latin typeface="+mj-lt"/>
                <a:cs typeface="Arial"/>
                <a:sym typeface="Arial"/>
              </a:rPr>
              <a:t>vector_size</a:t>
            </a:r>
            <a:r>
              <a:rPr kumimoji="0" lang="en-US" altLang="en-US" sz="1600" b="0" i="0" u="none" strike="noStrike" kern="0" cap="none" spc="0" normalizeH="0" baseline="0" noProof="0" dirty="0">
                <a:ln>
                  <a:noFill/>
                </a:ln>
                <a:solidFill>
                  <a:srgbClr val="000000"/>
                </a:solidFill>
                <a:effectLst/>
                <a:uLnTx/>
                <a:uFillTx/>
                <a:latin typeface="+mj-lt"/>
                <a:cs typeface="Arial"/>
                <a:sym typeface="Arial"/>
              </a:rPr>
              <a:t>=100</a:t>
            </a:r>
            <a:r>
              <a:rPr kumimoji="0" lang="en-US" altLang="en-US" sz="1200" b="0" i="0" u="none" strike="noStrike" kern="0" cap="none" spc="0" normalizeH="0" baseline="0" noProof="0" dirty="0">
                <a:ln>
                  <a:noFill/>
                </a:ln>
                <a:solidFill>
                  <a:srgbClr val="000000"/>
                </a:solidFill>
                <a:effectLst/>
                <a:uLnTx/>
                <a:uFillTx/>
                <a:latin typeface="+mj-lt"/>
                <a:cs typeface="Arial"/>
                <a:sym typeface="Arial"/>
              </a:rPr>
              <a:t>, </a:t>
            </a:r>
            <a:r>
              <a:rPr kumimoji="0" lang="en-US" altLang="en-US" sz="1200" b="0" i="0" u="none" strike="noStrike" kern="0" cap="none" spc="0" normalizeH="0" baseline="0" noProof="0" dirty="0" err="1">
                <a:ln>
                  <a:noFill/>
                </a:ln>
                <a:solidFill>
                  <a:srgbClr val="000000"/>
                </a:solidFill>
                <a:effectLst/>
                <a:uLnTx/>
                <a:uFillTx/>
                <a:latin typeface="+mj-lt"/>
                <a:cs typeface="Arial"/>
                <a:sym typeface="Arial"/>
              </a:rPr>
              <a:t>setiap</a:t>
            </a:r>
            <a:r>
              <a:rPr kumimoji="0" lang="en-US" altLang="en-US" sz="1200" b="0" i="0" u="none" strike="noStrike" kern="0" cap="none" spc="0" normalizeH="0" baseline="0" noProof="0" dirty="0">
                <a:ln>
                  <a:noFill/>
                </a:ln>
                <a:solidFill>
                  <a:srgbClr val="000000"/>
                </a:solidFill>
                <a:effectLst/>
                <a:uLnTx/>
                <a:uFillTx/>
                <a:latin typeface="+mj-lt"/>
                <a:cs typeface="Arial"/>
                <a:sym typeface="Arial"/>
              </a:rPr>
              <a:t> kata </a:t>
            </a:r>
            <a:r>
              <a:rPr kumimoji="0" lang="en-US" altLang="en-US" sz="1200" b="0" i="0" u="none" strike="noStrike" kern="0" cap="none" spc="0" normalizeH="0" baseline="0" noProof="0" dirty="0" err="1">
                <a:ln>
                  <a:noFill/>
                </a:ln>
                <a:solidFill>
                  <a:srgbClr val="000000"/>
                </a:solidFill>
                <a:effectLst/>
                <a:uLnTx/>
                <a:uFillTx/>
                <a:latin typeface="+mj-lt"/>
                <a:cs typeface="Arial"/>
                <a:sym typeface="Arial"/>
              </a:rPr>
              <a:t>akan</a:t>
            </a:r>
            <a:r>
              <a:rPr kumimoji="0" lang="en-US" altLang="en-US" sz="1200" b="0" i="0" u="none" strike="noStrike" kern="0" cap="none" spc="0" normalizeH="0" baseline="0" noProof="0" dirty="0">
                <a:ln>
                  <a:noFill/>
                </a:ln>
                <a:solidFill>
                  <a:srgbClr val="000000"/>
                </a:solidFill>
                <a:effectLst/>
                <a:uLnTx/>
                <a:uFillTx/>
                <a:latin typeface="+mj-lt"/>
                <a:cs typeface="Arial"/>
                <a:sym typeface="Arial"/>
              </a:rPr>
              <a:t> </a:t>
            </a:r>
            <a:r>
              <a:rPr kumimoji="0" lang="en-US" altLang="en-US" sz="1200" b="0" i="0" u="none" strike="noStrike" kern="0" cap="none" spc="0" normalizeH="0" baseline="0" noProof="0" dirty="0" err="1">
                <a:ln>
                  <a:noFill/>
                </a:ln>
                <a:solidFill>
                  <a:srgbClr val="000000"/>
                </a:solidFill>
                <a:effectLst/>
                <a:uLnTx/>
                <a:uFillTx/>
                <a:latin typeface="+mj-lt"/>
                <a:cs typeface="Arial"/>
                <a:sym typeface="Arial"/>
              </a:rPr>
              <a:t>direpresentasikan</a:t>
            </a:r>
            <a:r>
              <a:rPr kumimoji="0" lang="en-US" altLang="en-US" sz="1200" b="0" i="0" u="none" strike="noStrike" kern="0" cap="none" spc="0" normalizeH="0" baseline="0" noProof="0" dirty="0">
                <a:ln>
                  <a:noFill/>
                </a:ln>
                <a:solidFill>
                  <a:srgbClr val="000000"/>
                </a:solidFill>
                <a:effectLst/>
                <a:uLnTx/>
                <a:uFillTx/>
                <a:latin typeface="+mj-lt"/>
                <a:cs typeface="Arial"/>
                <a:sym typeface="Arial"/>
              </a:rPr>
              <a:t> oleh </a:t>
            </a:r>
            <a:r>
              <a:rPr kumimoji="0" lang="en-US" altLang="en-US" sz="1200" b="0" i="0" u="none" strike="noStrike" kern="0" cap="none" spc="0" normalizeH="0" baseline="0" noProof="0" dirty="0" err="1">
                <a:ln>
                  <a:noFill/>
                </a:ln>
                <a:solidFill>
                  <a:srgbClr val="000000"/>
                </a:solidFill>
                <a:effectLst/>
                <a:uLnTx/>
                <a:uFillTx/>
                <a:latin typeface="+mj-lt"/>
                <a:cs typeface="Arial"/>
                <a:sym typeface="Arial"/>
              </a:rPr>
              <a:t>vektor</a:t>
            </a:r>
            <a:r>
              <a:rPr kumimoji="0" lang="en-US" altLang="en-US" sz="1200" b="0" i="0" u="none" strike="noStrike" kern="0" cap="none" spc="0" normalizeH="0" baseline="0" noProof="0" dirty="0">
                <a:ln>
                  <a:noFill/>
                </a:ln>
                <a:solidFill>
                  <a:srgbClr val="000000"/>
                </a:solidFill>
                <a:effectLst/>
                <a:uLnTx/>
                <a:uFillTx/>
                <a:latin typeface="+mj-lt"/>
                <a:cs typeface="Arial"/>
                <a:sym typeface="Arial"/>
              </a:rPr>
              <a:t> </a:t>
            </a:r>
            <a:r>
              <a:rPr kumimoji="0" lang="en-US" altLang="en-US" sz="1200" b="0" i="0" u="none" strike="noStrike" kern="0" cap="none" spc="0" normalizeH="0" baseline="0" noProof="0" dirty="0" err="1">
                <a:ln>
                  <a:noFill/>
                </a:ln>
                <a:solidFill>
                  <a:srgbClr val="000000"/>
                </a:solidFill>
                <a:effectLst/>
                <a:uLnTx/>
                <a:uFillTx/>
                <a:latin typeface="+mj-lt"/>
                <a:cs typeface="Arial"/>
                <a:sym typeface="Arial"/>
              </a:rPr>
              <a:t>berdimensi</a:t>
            </a:r>
            <a:r>
              <a:rPr kumimoji="0" lang="en-US" altLang="en-US" sz="1200" b="0" i="0" u="none" strike="noStrike" kern="0" cap="none" spc="0" normalizeH="0" baseline="0" noProof="0" dirty="0">
                <a:ln>
                  <a:noFill/>
                </a:ln>
                <a:solidFill>
                  <a:srgbClr val="000000"/>
                </a:solidFill>
                <a:effectLst/>
                <a:uLnTx/>
                <a:uFillTx/>
                <a:latin typeface="+mj-lt"/>
                <a:cs typeface="Arial"/>
                <a:sym typeface="Arial"/>
              </a:rPr>
              <a:t> 100.</a:t>
            </a:r>
            <a:endParaRPr kumimoji="0" lang="en-US" altLang="en-US" sz="3600" b="0" i="0" u="none" strike="noStrike" kern="0" cap="none" spc="0" normalizeH="0" baseline="0" noProof="0" dirty="0">
              <a:ln>
                <a:noFill/>
              </a:ln>
              <a:solidFill>
                <a:srgbClr val="000000"/>
              </a:solidFill>
              <a:effectLst/>
              <a:uLnTx/>
              <a:uFillTx/>
              <a:latin typeface="+mj-lt"/>
              <a:cs typeface="Arial"/>
              <a:sym typeface="Arial"/>
            </a:endParaRPr>
          </a:p>
          <a:p>
            <a:pPr marL="228600" marR="0" lvl="0" indent="-228600" algn="just" defTabSz="914400" rtl="0" eaLnBrk="0" fontAlgn="base" latinLnBrk="0" hangingPunct="0">
              <a:lnSpc>
                <a:spcPct val="100000"/>
              </a:lnSpc>
              <a:spcBef>
                <a:spcPct val="0"/>
              </a:spcBef>
              <a:spcAft>
                <a:spcPct val="0"/>
              </a:spcAft>
              <a:buClrTx/>
              <a:buSzTx/>
              <a:buFont typeface="+mj-lt"/>
              <a:buAutoNum type="arabicPeriod"/>
              <a:tabLst/>
              <a:defRPr/>
            </a:pPr>
            <a:r>
              <a:rPr kumimoji="0" lang="en-US" altLang="en-US" sz="1600" b="1" i="0" u="none" strike="noStrike" kern="0" cap="none" spc="0" normalizeH="0" baseline="0" noProof="0" dirty="0">
                <a:ln>
                  <a:noFill/>
                </a:ln>
                <a:solidFill>
                  <a:srgbClr val="000000"/>
                </a:solidFill>
                <a:effectLst/>
                <a:uLnTx/>
                <a:uFillTx/>
                <a:latin typeface="+mj-lt"/>
                <a:cs typeface="Arial"/>
                <a:sym typeface="Arial"/>
              </a:rPr>
              <a:t>window</a:t>
            </a:r>
            <a:r>
              <a:rPr kumimoji="0" lang="en-US" altLang="en-US" sz="1200" b="0" i="0" u="none" strike="noStrike" kern="0" cap="none" spc="0" normalizeH="0" baseline="0" noProof="0" dirty="0">
                <a:ln>
                  <a:noFill/>
                </a:ln>
                <a:solidFill>
                  <a:srgbClr val="000000"/>
                </a:solidFill>
                <a:effectLst/>
                <a:uLnTx/>
                <a:uFillTx/>
                <a:latin typeface="+mj-lt"/>
                <a:cs typeface="Arial"/>
                <a:sym typeface="Arial"/>
              </a:rPr>
              <a:t>: </a:t>
            </a:r>
            <a:r>
              <a:rPr kumimoji="0" lang="en-US" altLang="en-US" sz="1200" b="0" i="0" u="none" strike="noStrike" kern="0" cap="none" spc="0" normalizeH="0" baseline="0" noProof="0" dirty="0" err="1">
                <a:ln>
                  <a:noFill/>
                </a:ln>
                <a:solidFill>
                  <a:srgbClr val="000000"/>
                </a:solidFill>
                <a:effectLst/>
                <a:uLnTx/>
                <a:uFillTx/>
                <a:latin typeface="+mj-lt"/>
                <a:cs typeface="Arial"/>
                <a:sym typeface="Arial"/>
              </a:rPr>
              <a:t>Jumlah</a:t>
            </a:r>
            <a:r>
              <a:rPr kumimoji="0" lang="en-US" altLang="en-US" sz="1200" b="0" i="0" u="none" strike="noStrike" kern="0" cap="none" spc="0" normalizeH="0" baseline="0" noProof="0" dirty="0">
                <a:ln>
                  <a:noFill/>
                </a:ln>
                <a:solidFill>
                  <a:srgbClr val="000000"/>
                </a:solidFill>
                <a:effectLst/>
                <a:uLnTx/>
                <a:uFillTx/>
                <a:latin typeface="+mj-lt"/>
                <a:cs typeface="Arial"/>
                <a:sym typeface="Arial"/>
              </a:rPr>
              <a:t> kata di </a:t>
            </a:r>
            <a:r>
              <a:rPr kumimoji="0" lang="en-US" altLang="en-US" sz="1200" b="0" i="0" u="none" strike="noStrike" kern="0" cap="none" spc="0" normalizeH="0" baseline="0" noProof="0" dirty="0" err="1">
                <a:ln>
                  <a:noFill/>
                </a:ln>
                <a:solidFill>
                  <a:srgbClr val="000000"/>
                </a:solidFill>
                <a:effectLst/>
                <a:uLnTx/>
                <a:uFillTx/>
                <a:latin typeface="+mj-lt"/>
                <a:cs typeface="Arial"/>
                <a:sym typeface="Arial"/>
              </a:rPr>
              <a:t>sebelah</a:t>
            </a:r>
            <a:r>
              <a:rPr kumimoji="0" lang="en-US" altLang="en-US" sz="1200" b="0" i="0" u="none" strike="noStrike" kern="0" cap="none" spc="0" normalizeH="0" baseline="0" noProof="0" dirty="0">
                <a:ln>
                  <a:noFill/>
                </a:ln>
                <a:solidFill>
                  <a:srgbClr val="000000"/>
                </a:solidFill>
                <a:effectLst/>
                <a:uLnTx/>
                <a:uFillTx/>
                <a:latin typeface="+mj-lt"/>
                <a:cs typeface="Arial"/>
                <a:sym typeface="Arial"/>
              </a:rPr>
              <a:t> </a:t>
            </a:r>
            <a:r>
              <a:rPr kumimoji="0" lang="en-US" altLang="en-US" sz="1200" b="0" i="0" u="none" strike="noStrike" kern="0" cap="none" spc="0" normalizeH="0" baseline="0" noProof="0" dirty="0" err="1">
                <a:ln>
                  <a:noFill/>
                </a:ln>
                <a:solidFill>
                  <a:srgbClr val="000000"/>
                </a:solidFill>
                <a:effectLst/>
                <a:uLnTx/>
                <a:uFillTx/>
                <a:latin typeface="+mj-lt"/>
                <a:cs typeface="Arial"/>
                <a:sym typeface="Arial"/>
              </a:rPr>
              <a:t>kiri</a:t>
            </a:r>
            <a:r>
              <a:rPr kumimoji="0" lang="en-US" altLang="en-US" sz="1200" b="0" i="0" u="none" strike="noStrike" kern="0" cap="none" spc="0" normalizeH="0" baseline="0" noProof="0" dirty="0">
                <a:ln>
                  <a:noFill/>
                </a:ln>
                <a:solidFill>
                  <a:srgbClr val="000000"/>
                </a:solidFill>
                <a:effectLst/>
                <a:uLnTx/>
                <a:uFillTx/>
                <a:latin typeface="+mj-lt"/>
                <a:cs typeface="Arial"/>
                <a:sym typeface="Arial"/>
              </a:rPr>
              <a:t> dan </a:t>
            </a:r>
            <a:r>
              <a:rPr kumimoji="0" lang="en-US" altLang="en-US" sz="1200" b="0" i="0" u="none" strike="noStrike" kern="0" cap="none" spc="0" normalizeH="0" baseline="0" noProof="0" dirty="0" err="1">
                <a:ln>
                  <a:noFill/>
                </a:ln>
                <a:solidFill>
                  <a:srgbClr val="000000"/>
                </a:solidFill>
                <a:effectLst/>
                <a:uLnTx/>
                <a:uFillTx/>
                <a:latin typeface="+mj-lt"/>
                <a:cs typeface="Arial"/>
                <a:sym typeface="Arial"/>
              </a:rPr>
              <a:t>kanan</a:t>
            </a:r>
            <a:r>
              <a:rPr kumimoji="0" lang="en-US" altLang="en-US" sz="1200" b="0" i="0" u="none" strike="noStrike" kern="0" cap="none" spc="0" normalizeH="0" baseline="0" noProof="0" dirty="0">
                <a:ln>
                  <a:noFill/>
                </a:ln>
                <a:solidFill>
                  <a:srgbClr val="000000"/>
                </a:solidFill>
                <a:effectLst/>
                <a:uLnTx/>
                <a:uFillTx/>
                <a:latin typeface="+mj-lt"/>
                <a:cs typeface="Arial"/>
                <a:sym typeface="Arial"/>
              </a:rPr>
              <a:t> kata target yang </a:t>
            </a:r>
            <a:r>
              <a:rPr kumimoji="0" lang="en-US" altLang="en-US" sz="1200" b="0" i="0" u="none" strike="noStrike" kern="0" cap="none" spc="0" normalizeH="0" baseline="0" noProof="0" dirty="0" err="1">
                <a:ln>
                  <a:noFill/>
                </a:ln>
                <a:solidFill>
                  <a:srgbClr val="000000"/>
                </a:solidFill>
                <a:effectLst/>
                <a:uLnTx/>
                <a:uFillTx/>
                <a:latin typeface="+mj-lt"/>
                <a:cs typeface="Arial"/>
                <a:sym typeface="Arial"/>
              </a:rPr>
              <a:t>akan</a:t>
            </a:r>
            <a:r>
              <a:rPr kumimoji="0" lang="en-US" altLang="en-US" sz="1200" b="0" i="0" u="none" strike="noStrike" kern="0" cap="none" spc="0" normalizeH="0" baseline="0" noProof="0" dirty="0">
                <a:ln>
                  <a:noFill/>
                </a:ln>
                <a:solidFill>
                  <a:srgbClr val="000000"/>
                </a:solidFill>
                <a:effectLst/>
                <a:uLnTx/>
                <a:uFillTx/>
                <a:latin typeface="+mj-lt"/>
                <a:cs typeface="Arial"/>
                <a:sym typeface="Arial"/>
              </a:rPr>
              <a:t> </a:t>
            </a:r>
            <a:r>
              <a:rPr kumimoji="0" lang="en-US" altLang="en-US" sz="1200" b="0" i="0" u="none" strike="noStrike" kern="0" cap="none" spc="0" normalizeH="0" baseline="0" noProof="0" dirty="0" err="1">
                <a:ln>
                  <a:noFill/>
                </a:ln>
                <a:solidFill>
                  <a:srgbClr val="000000"/>
                </a:solidFill>
                <a:effectLst/>
                <a:uLnTx/>
                <a:uFillTx/>
                <a:latin typeface="+mj-lt"/>
                <a:cs typeface="Arial"/>
                <a:sym typeface="Arial"/>
              </a:rPr>
              <a:t>dilihat</a:t>
            </a:r>
            <a:r>
              <a:rPr kumimoji="0" lang="en-US" altLang="en-US" sz="1200" b="0" i="0" u="none" strike="noStrike" kern="0" cap="none" spc="0" normalizeH="0" baseline="0" noProof="0" dirty="0">
                <a:ln>
                  <a:noFill/>
                </a:ln>
                <a:solidFill>
                  <a:srgbClr val="000000"/>
                </a:solidFill>
                <a:effectLst/>
                <a:uLnTx/>
                <a:uFillTx/>
                <a:latin typeface="+mj-lt"/>
                <a:cs typeface="Arial"/>
                <a:sym typeface="Arial"/>
              </a:rPr>
              <a:t> </a:t>
            </a:r>
            <a:r>
              <a:rPr kumimoji="0" lang="en-US" altLang="en-US" sz="1200" b="0" i="0" u="none" strike="noStrike" kern="0" cap="none" spc="0" normalizeH="0" baseline="0" noProof="0" dirty="0" err="1">
                <a:ln>
                  <a:noFill/>
                </a:ln>
                <a:solidFill>
                  <a:srgbClr val="000000"/>
                </a:solidFill>
                <a:effectLst/>
                <a:uLnTx/>
                <a:uFillTx/>
                <a:latin typeface="+mj-lt"/>
                <a:cs typeface="Arial"/>
                <a:sym typeface="Arial"/>
              </a:rPr>
              <a:t>sebagai</a:t>
            </a:r>
            <a:r>
              <a:rPr kumimoji="0" lang="en-US" altLang="en-US" sz="1200" b="0" i="0" u="none" strike="noStrike" kern="0" cap="none" spc="0" normalizeH="0" baseline="0" noProof="0" dirty="0">
                <a:ln>
                  <a:noFill/>
                </a:ln>
                <a:solidFill>
                  <a:srgbClr val="000000"/>
                </a:solidFill>
                <a:effectLst/>
                <a:uLnTx/>
                <a:uFillTx/>
                <a:latin typeface="+mj-lt"/>
                <a:cs typeface="Arial"/>
                <a:sym typeface="Arial"/>
              </a:rPr>
              <a:t> </a:t>
            </a:r>
            <a:r>
              <a:rPr kumimoji="0" lang="en-US" altLang="en-US" sz="1200" b="0" i="0" u="none" strike="noStrike" kern="0" cap="none" spc="0" normalizeH="0" baseline="0" noProof="0" dirty="0" err="1">
                <a:ln>
                  <a:noFill/>
                </a:ln>
                <a:solidFill>
                  <a:srgbClr val="000000"/>
                </a:solidFill>
                <a:effectLst/>
                <a:uLnTx/>
                <a:uFillTx/>
                <a:latin typeface="+mj-lt"/>
                <a:cs typeface="Arial"/>
                <a:sym typeface="Arial"/>
              </a:rPr>
              <a:t>konteksnya</a:t>
            </a:r>
            <a:r>
              <a:rPr kumimoji="0" lang="en-US" altLang="en-US" sz="1200" b="0" i="0" u="none" strike="noStrike" kern="0" cap="none" spc="0" normalizeH="0" baseline="0" noProof="0" dirty="0">
                <a:ln>
                  <a:noFill/>
                </a:ln>
                <a:solidFill>
                  <a:srgbClr val="000000"/>
                </a:solidFill>
                <a:effectLst/>
                <a:uLnTx/>
                <a:uFillTx/>
                <a:latin typeface="+mj-lt"/>
                <a:cs typeface="Arial"/>
                <a:sym typeface="Arial"/>
              </a:rPr>
              <a:t>. </a:t>
            </a:r>
            <a:r>
              <a:rPr kumimoji="0" lang="en-US" altLang="en-US" sz="1200" b="0" i="0" u="none" strike="noStrike" kern="0" cap="none" spc="0" normalizeH="0" baseline="0" noProof="0" dirty="0" err="1">
                <a:ln>
                  <a:noFill/>
                </a:ln>
                <a:solidFill>
                  <a:srgbClr val="000000"/>
                </a:solidFill>
                <a:effectLst/>
                <a:uLnTx/>
                <a:uFillTx/>
                <a:latin typeface="+mj-lt"/>
                <a:cs typeface="Arial"/>
                <a:sym typeface="Arial"/>
              </a:rPr>
              <a:t>Misalnya</a:t>
            </a:r>
            <a:r>
              <a:rPr kumimoji="0" lang="en-US" altLang="en-US" sz="1200" b="0" i="0" u="none" strike="noStrike" kern="0" cap="none" spc="0" normalizeH="0" baseline="0" noProof="0" dirty="0">
                <a:ln>
                  <a:noFill/>
                </a:ln>
                <a:solidFill>
                  <a:srgbClr val="000000"/>
                </a:solidFill>
                <a:effectLst/>
                <a:uLnTx/>
                <a:uFillTx/>
                <a:latin typeface="+mj-lt"/>
                <a:cs typeface="Arial"/>
                <a:sym typeface="Arial"/>
              </a:rPr>
              <a:t>, </a:t>
            </a:r>
            <a:r>
              <a:rPr kumimoji="0" lang="en-US" altLang="en-US" sz="1200" b="0" i="0" u="none" strike="noStrike" kern="0" cap="none" spc="0" normalizeH="0" baseline="0" noProof="0" dirty="0" err="1">
                <a:ln>
                  <a:noFill/>
                </a:ln>
                <a:solidFill>
                  <a:srgbClr val="000000"/>
                </a:solidFill>
                <a:effectLst/>
                <a:uLnTx/>
                <a:uFillTx/>
                <a:latin typeface="+mj-lt"/>
                <a:cs typeface="Arial"/>
                <a:sym typeface="Arial"/>
              </a:rPr>
              <a:t>jika</a:t>
            </a:r>
            <a:r>
              <a:rPr kumimoji="0" lang="en-US" altLang="en-US" sz="1200" b="0" i="0" u="none" strike="noStrike" kern="0" cap="none" spc="0" normalizeH="0" baseline="0" noProof="0" dirty="0">
                <a:ln>
                  <a:noFill/>
                </a:ln>
                <a:solidFill>
                  <a:srgbClr val="000000"/>
                </a:solidFill>
                <a:effectLst/>
                <a:uLnTx/>
                <a:uFillTx/>
                <a:latin typeface="+mj-lt"/>
                <a:cs typeface="Arial"/>
                <a:sym typeface="Arial"/>
              </a:rPr>
              <a:t> </a:t>
            </a:r>
            <a:r>
              <a:rPr kumimoji="0" lang="en-US" altLang="en-US" sz="1600" b="0" i="0" u="none" strike="noStrike" kern="0" cap="none" spc="0" normalizeH="0" baseline="0" noProof="0" dirty="0">
                <a:ln>
                  <a:noFill/>
                </a:ln>
                <a:solidFill>
                  <a:srgbClr val="000000"/>
                </a:solidFill>
                <a:effectLst/>
                <a:uLnTx/>
                <a:uFillTx/>
                <a:latin typeface="+mj-lt"/>
                <a:cs typeface="Arial"/>
                <a:sym typeface="Arial"/>
              </a:rPr>
              <a:t>window=5</a:t>
            </a:r>
            <a:r>
              <a:rPr kumimoji="0" lang="en-US" altLang="en-US" sz="1200" b="0" i="0" u="none" strike="noStrike" kern="0" cap="none" spc="0" normalizeH="0" baseline="0" noProof="0" dirty="0">
                <a:ln>
                  <a:noFill/>
                </a:ln>
                <a:solidFill>
                  <a:srgbClr val="000000"/>
                </a:solidFill>
                <a:effectLst/>
                <a:uLnTx/>
                <a:uFillTx/>
                <a:latin typeface="+mj-lt"/>
                <a:cs typeface="Arial"/>
                <a:sym typeface="Arial"/>
              </a:rPr>
              <a:t>, </a:t>
            </a:r>
            <a:r>
              <a:rPr kumimoji="0" lang="en-US" altLang="en-US" sz="1200" b="0" i="0" u="none" strike="noStrike" kern="0" cap="none" spc="0" normalizeH="0" baseline="0" noProof="0" dirty="0" err="1">
                <a:ln>
                  <a:noFill/>
                </a:ln>
                <a:solidFill>
                  <a:srgbClr val="000000"/>
                </a:solidFill>
                <a:effectLst/>
                <a:uLnTx/>
                <a:uFillTx/>
                <a:latin typeface="+mj-lt"/>
                <a:cs typeface="Arial"/>
                <a:sym typeface="Arial"/>
              </a:rPr>
              <a:t>maka</a:t>
            </a:r>
            <a:r>
              <a:rPr kumimoji="0" lang="en-US" altLang="en-US" sz="1200" b="0" i="0" u="none" strike="noStrike" kern="0" cap="none" spc="0" normalizeH="0" baseline="0" noProof="0" dirty="0">
                <a:ln>
                  <a:noFill/>
                </a:ln>
                <a:solidFill>
                  <a:srgbClr val="000000"/>
                </a:solidFill>
                <a:effectLst/>
                <a:uLnTx/>
                <a:uFillTx/>
                <a:latin typeface="+mj-lt"/>
                <a:cs typeface="Arial"/>
                <a:sym typeface="Arial"/>
              </a:rPr>
              <a:t> kata target </a:t>
            </a:r>
            <a:r>
              <a:rPr kumimoji="0" lang="en-US" altLang="en-US" sz="1200" b="0" i="0" u="none" strike="noStrike" kern="0" cap="none" spc="0" normalizeH="0" baseline="0" noProof="0" dirty="0" err="1">
                <a:ln>
                  <a:noFill/>
                </a:ln>
                <a:solidFill>
                  <a:srgbClr val="000000"/>
                </a:solidFill>
                <a:effectLst/>
                <a:uLnTx/>
                <a:uFillTx/>
                <a:latin typeface="+mj-lt"/>
                <a:cs typeface="Arial"/>
                <a:sym typeface="Arial"/>
              </a:rPr>
              <a:t>akan</a:t>
            </a:r>
            <a:r>
              <a:rPr kumimoji="0" lang="en-US" altLang="en-US" sz="1200" b="0" i="0" u="none" strike="noStrike" kern="0" cap="none" spc="0" normalizeH="0" baseline="0" noProof="0" dirty="0">
                <a:ln>
                  <a:noFill/>
                </a:ln>
                <a:solidFill>
                  <a:srgbClr val="000000"/>
                </a:solidFill>
                <a:effectLst/>
                <a:uLnTx/>
                <a:uFillTx/>
                <a:latin typeface="+mj-lt"/>
                <a:cs typeface="Arial"/>
                <a:sym typeface="Arial"/>
              </a:rPr>
              <a:t> </a:t>
            </a:r>
            <a:r>
              <a:rPr kumimoji="0" lang="en-US" altLang="en-US" sz="1200" b="0" i="0" u="none" strike="noStrike" kern="0" cap="none" spc="0" normalizeH="0" baseline="0" noProof="0" dirty="0" err="1">
                <a:ln>
                  <a:noFill/>
                </a:ln>
                <a:solidFill>
                  <a:srgbClr val="000000"/>
                </a:solidFill>
                <a:effectLst/>
                <a:uLnTx/>
                <a:uFillTx/>
                <a:latin typeface="+mj-lt"/>
                <a:cs typeface="Arial"/>
                <a:sym typeface="Arial"/>
              </a:rPr>
              <a:t>dilihat</a:t>
            </a:r>
            <a:r>
              <a:rPr kumimoji="0" lang="en-US" altLang="en-US" sz="1200" b="0" i="0" u="none" strike="noStrike" kern="0" cap="none" spc="0" normalizeH="0" baseline="0" noProof="0" dirty="0">
                <a:ln>
                  <a:noFill/>
                </a:ln>
                <a:solidFill>
                  <a:srgbClr val="000000"/>
                </a:solidFill>
                <a:effectLst/>
                <a:uLnTx/>
                <a:uFillTx/>
                <a:latin typeface="+mj-lt"/>
                <a:cs typeface="Arial"/>
                <a:sym typeface="Arial"/>
              </a:rPr>
              <a:t> </a:t>
            </a:r>
            <a:r>
              <a:rPr kumimoji="0" lang="en-US" altLang="en-US" sz="1200" b="0" i="0" u="none" strike="noStrike" kern="0" cap="none" spc="0" normalizeH="0" baseline="0" noProof="0" dirty="0" err="1">
                <a:ln>
                  <a:noFill/>
                </a:ln>
                <a:solidFill>
                  <a:srgbClr val="000000"/>
                </a:solidFill>
                <a:effectLst/>
                <a:uLnTx/>
                <a:uFillTx/>
                <a:latin typeface="+mj-lt"/>
                <a:cs typeface="Arial"/>
                <a:sym typeface="Arial"/>
              </a:rPr>
              <a:t>bersama</a:t>
            </a:r>
            <a:r>
              <a:rPr kumimoji="0" lang="en-US" altLang="en-US" sz="1200" b="0" i="0" u="none" strike="noStrike" kern="0" cap="none" spc="0" normalizeH="0" baseline="0" noProof="0" dirty="0">
                <a:ln>
                  <a:noFill/>
                </a:ln>
                <a:solidFill>
                  <a:srgbClr val="000000"/>
                </a:solidFill>
                <a:effectLst/>
                <a:uLnTx/>
                <a:uFillTx/>
                <a:latin typeface="+mj-lt"/>
                <a:cs typeface="Arial"/>
                <a:sym typeface="Arial"/>
              </a:rPr>
              <a:t> 5 kata di </a:t>
            </a:r>
            <a:r>
              <a:rPr kumimoji="0" lang="en-US" altLang="en-US" sz="1200" b="0" i="0" u="none" strike="noStrike" kern="0" cap="none" spc="0" normalizeH="0" baseline="0" noProof="0" dirty="0" err="1">
                <a:ln>
                  <a:noFill/>
                </a:ln>
                <a:solidFill>
                  <a:srgbClr val="000000"/>
                </a:solidFill>
                <a:effectLst/>
                <a:uLnTx/>
                <a:uFillTx/>
                <a:latin typeface="+mj-lt"/>
                <a:cs typeface="Arial"/>
                <a:sym typeface="Arial"/>
              </a:rPr>
              <a:t>sekitarnya</a:t>
            </a:r>
            <a:r>
              <a:rPr kumimoji="0" lang="en-US" altLang="en-US" sz="1200" b="0" i="0" u="none" strike="noStrike" kern="0" cap="none" spc="0" normalizeH="0" baseline="0" noProof="0" dirty="0">
                <a:ln>
                  <a:noFill/>
                </a:ln>
                <a:solidFill>
                  <a:srgbClr val="000000"/>
                </a:solidFill>
                <a:effectLst/>
                <a:uLnTx/>
                <a:uFillTx/>
                <a:latin typeface="+mj-lt"/>
                <a:cs typeface="Arial"/>
                <a:sym typeface="Arial"/>
              </a:rPr>
              <a:t>.</a:t>
            </a:r>
            <a:endParaRPr kumimoji="0" lang="en-US" altLang="en-US" sz="3600" b="0" i="0" u="none" strike="noStrike" kern="0" cap="none" spc="0" normalizeH="0" baseline="0" noProof="0" dirty="0">
              <a:ln>
                <a:noFill/>
              </a:ln>
              <a:solidFill>
                <a:srgbClr val="000000"/>
              </a:solidFill>
              <a:effectLst/>
              <a:uLnTx/>
              <a:uFillTx/>
              <a:latin typeface="+mj-lt"/>
              <a:cs typeface="Arial"/>
              <a:sym typeface="Arial"/>
            </a:endParaRPr>
          </a:p>
          <a:p>
            <a:pPr marL="228600" marR="0" lvl="0" indent="-228600" algn="just" defTabSz="914400" rtl="0" eaLnBrk="0" fontAlgn="base" latinLnBrk="0" hangingPunct="0">
              <a:lnSpc>
                <a:spcPct val="100000"/>
              </a:lnSpc>
              <a:spcBef>
                <a:spcPct val="0"/>
              </a:spcBef>
              <a:spcAft>
                <a:spcPct val="0"/>
              </a:spcAft>
              <a:buClrTx/>
              <a:buSzTx/>
              <a:buFont typeface="+mj-lt"/>
              <a:buAutoNum type="arabicPeriod"/>
              <a:tabLst/>
              <a:defRPr/>
            </a:pPr>
            <a:r>
              <a:rPr kumimoji="0" lang="en-US" altLang="en-US" sz="1600" b="1" i="0" u="none" strike="noStrike" kern="0" cap="none" spc="0" normalizeH="0" baseline="0" noProof="0" dirty="0" err="1">
                <a:ln>
                  <a:noFill/>
                </a:ln>
                <a:solidFill>
                  <a:srgbClr val="000000"/>
                </a:solidFill>
                <a:effectLst/>
                <a:uLnTx/>
                <a:uFillTx/>
                <a:latin typeface="+mj-lt"/>
                <a:cs typeface="Arial"/>
                <a:sym typeface="Arial"/>
              </a:rPr>
              <a:t>min_count</a:t>
            </a:r>
            <a:r>
              <a:rPr kumimoji="0" lang="en-US" altLang="en-US" sz="1200" b="0" i="0" u="none" strike="noStrike" kern="0" cap="none" spc="0" normalizeH="0" baseline="0" noProof="0" dirty="0">
                <a:ln>
                  <a:noFill/>
                </a:ln>
                <a:solidFill>
                  <a:srgbClr val="000000"/>
                </a:solidFill>
                <a:effectLst/>
                <a:uLnTx/>
                <a:uFillTx/>
                <a:latin typeface="+mj-lt"/>
                <a:cs typeface="Arial"/>
                <a:sym typeface="Arial"/>
              </a:rPr>
              <a:t>: Minimum </a:t>
            </a:r>
            <a:r>
              <a:rPr kumimoji="0" lang="en-US" altLang="en-US" sz="1200" b="0" i="0" u="none" strike="noStrike" kern="0" cap="none" spc="0" normalizeH="0" baseline="0" noProof="0" dirty="0" err="1">
                <a:ln>
                  <a:noFill/>
                </a:ln>
                <a:solidFill>
                  <a:srgbClr val="000000"/>
                </a:solidFill>
                <a:effectLst/>
                <a:uLnTx/>
                <a:uFillTx/>
                <a:latin typeface="+mj-lt"/>
                <a:cs typeface="Arial"/>
                <a:sym typeface="Arial"/>
              </a:rPr>
              <a:t>jumlah</a:t>
            </a:r>
            <a:r>
              <a:rPr kumimoji="0" lang="en-US" altLang="en-US" sz="1200" b="0" i="0" u="none" strike="noStrike" kern="0" cap="none" spc="0" normalizeH="0" baseline="0" noProof="0" dirty="0">
                <a:ln>
                  <a:noFill/>
                </a:ln>
                <a:solidFill>
                  <a:srgbClr val="000000"/>
                </a:solidFill>
                <a:effectLst/>
                <a:uLnTx/>
                <a:uFillTx/>
                <a:latin typeface="+mj-lt"/>
                <a:cs typeface="Arial"/>
                <a:sym typeface="Arial"/>
              </a:rPr>
              <a:t> </a:t>
            </a:r>
            <a:r>
              <a:rPr kumimoji="0" lang="en-US" altLang="en-US" sz="1200" b="0" i="0" u="none" strike="noStrike" kern="0" cap="none" spc="0" normalizeH="0" baseline="0" noProof="0" dirty="0" err="1">
                <a:ln>
                  <a:noFill/>
                </a:ln>
                <a:solidFill>
                  <a:srgbClr val="000000"/>
                </a:solidFill>
                <a:effectLst/>
                <a:uLnTx/>
                <a:uFillTx/>
                <a:latin typeface="+mj-lt"/>
                <a:cs typeface="Arial"/>
                <a:sym typeface="Arial"/>
              </a:rPr>
              <a:t>kemunculan</a:t>
            </a:r>
            <a:r>
              <a:rPr kumimoji="0" lang="en-US" altLang="en-US" sz="1200" b="0" i="0" u="none" strike="noStrike" kern="0" cap="none" spc="0" normalizeH="0" baseline="0" noProof="0" dirty="0">
                <a:ln>
                  <a:noFill/>
                </a:ln>
                <a:solidFill>
                  <a:srgbClr val="000000"/>
                </a:solidFill>
                <a:effectLst/>
                <a:uLnTx/>
                <a:uFillTx/>
                <a:latin typeface="+mj-lt"/>
                <a:cs typeface="Arial"/>
                <a:sym typeface="Arial"/>
              </a:rPr>
              <a:t> kata agar </a:t>
            </a:r>
            <a:r>
              <a:rPr kumimoji="0" lang="en-US" altLang="en-US" sz="1200" b="0" i="0" u="none" strike="noStrike" kern="0" cap="none" spc="0" normalizeH="0" baseline="0" noProof="0" dirty="0" err="1">
                <a:ln>
                  <a:noFill/>
                </a:ln>
                <a:solidFill>
                  <a:srgbClr val="000000"/>
                </a:solidFill>
                <a:effectLst/>
                <a:uLnTx/>
                <a:uFillTx/>
                <a:latin typeface="+mj-lt"/>
                <a:cs typeface="Arial"/>
                <a:sym typeface="Arial"/>
              </a:rPr>
              <a:t>dimasukkan</a:t>
            </a:r>
            <a:r>
              <a:rPr kumimoji="0" lang="en-US" altLang="en-US" sz="1200" b="0" i="0" u="none" strike="noStrike" kern="0" cap="none" spc="0" normalizeH="0" baseline="0" noProof="0" dirty="0">
                <a:ln>
                  <a:noFill/>
                </a:ln>
                <a:solidFill>
                  <a:srgbClr val="000000"/>
                </a:solidFill>
                <a:effectLst/>
                <a:uLnTx/>
                <a:uFillTx/>
                <a:latin typeface="+mj-lt"/>
                <a:cs typeface="Arial"/>
                <a:sym typeface="Arial"/>
              </a:rPr>
              <a:t> </a:t>
            </a:r>
            <a:r>
              <a:rPr kumimoji="0" lang="en-US" altLang="en-US" sz="1200" b="0" i="0" u="none" strike="noStrike" kern="0" cap="none" spc="0" normalizeH="0" baseline="0" noProof="0" dirty="0" err="1">
                <a:ln>
                  <a:noFill/>
                </a:ln>
                <a:solidFill>
                  <a:srgbClr val="000000"/>
                </a:solidFill>
                <a:effectLst/>
                <a:uLnTx/>
                <a:uFillTx/>
                <a:latin typeface="+mj-lt"/>
                <a:cs typeface="Arial"/>
                <a:sym typeface="Arial"/>
              </a:rPr>
              <a:t>ke</a:t>
            </a:r>
            <a:r>
              <a:rPr kumimoji="0" lang="en-US" altLang="en-US" sz="1200" b="0" i="0" u="none" strike="noStrike" kern="0" cap="none" spc="0" normalizeH="0" baseline="0" noProof="0" dirty="0">
                <a:ln>
                  <a:noFill/>
                </a:ln>
                <a:solidFill>
                  <a:srgbClr val="000000"/>
                </a:solidFill>
                <a:effectLst/>
                <a:uLnTx/>
                <a:uFillTx/>
                <a:latin typeface="+mj-lt"/>
                <a:cs typeface="Arial"/>
                <a:sym typeface="Arial"/>
              </a:rPr>
              <a:t> </a:t>
            </a:r>
            <a:r>
              <a:rPr kumimoji="0" lang="en-US" altLang="en-US" sz="1200" b="0" i="0" u="none" strike="noStrike" kern="0" cap="none" spc="0" normalizeH="0" baseline="0" noProof="0" dirty="0" err="1">
                <a:ln>
                  <a:noFill/>
                </a:ln>
                <a:solidFill>
                  <a:srgbClr val="000000"/>
                </a:solidFill>
                <a:effectLst/>
                <a:uLnTx/>
                <a:uFillTx/>
                <a:latin typeface="+mj-lt"/>
                <a:cs typeface="Arial"/>
                <a:sym typeface="Arial"/>
              </a:rPr>
              <a:t>dalam</a:t>
            </a:r>
            <a:r>
              <a:rPr kumimoji="0" lang="en-US" altLang="en-US" sz="1200" b="0" i="0" u="none" strike="noStrike" kern="0" cap="none" spc="0" normalizeH="0" baseline="0" noProof="0" dirty="0">
                <a:ln>
                  <a:noFill/>
                </a:ln>
                <a:solidFill>
                  <a:srgbClr val="000000"/>
                </a:solidFill>
                <a:effectLst/>
                <a:uLnTx/>
                <a:uFillTx/>
                <a:latin typeface="+mj-lt"/>
                <a:cs typeface="Arial"/>
                <a:sym typeface="Arial"/>
              </a:rPr>
              <a:t> vocabulary. Kata yang </a:t>
            </a:r>
            <a:r>
              <a:rPr kumimoji="0" lang="en-US" altLang="en-US" sz="1200" b="0" i="0" u="none" strike="noStrike" kern="0" cap="none" spc="0" normalizeH="0" baseline="0" noProof="0" dirty="0" err="1">
                <a:ln>
                  <a:noFill/>
                </a:ln>
                <a:solidFill>
                  <a:srgbClr val="000000"/>
                </a:solidFill>
                <a:effectLst/>
                <a:uLnTx/>
                <a:uFillTx/>
                <a:latin typeface="+mj-lt"/>
                <a:cs typeface="Arial"/>
                <a:sym typeface="Arial"/>
              </a:rPr>
              <a:t>muncul</a:t>
            </a:r>
            <a:r>
              <a:rPr kumimoji="0" lang="en-US" altLang="en-US" sz="1200" b="0" i="0" u="none" strike="noStrike" kern="0" cap="none" spc="0" normalizeH="0" baseline="0" noProof="0" dirty="0">
                <a:ln>
                  <a:noFill/>
                </a:ln>
                <a:solidFill>
                  <a:srgbClr val="000000"/>
                </a:solidFill>
                <a:effectLst/>
                <a:uLnTx/>
                <a:uFillTx/>
                <a:latin typeface="+mj-lt"/>
                <a:cs typeface="Arial"/>
                <a:sym typeface="Arial"/>
              </a:rPr>
              <a:t> </a:t>
            </a:r>
            <a:r>
              <a:rPr kumimoji="0" lang="en-US" altLang="en-US" sz="1200" b="0" i="0" u="none" strike="noStrike" kern="0" cap="none" spc="0" normalizeH="0" baseline="0" noProof="0" dirty="0" err="1">
                <a:ln>
                  <a:noFill/>
                </a:ln>
                <a:solidFill>
                  <a:srgbClr val="000000"/>
                </a:solidFill>
                <a:effectLst/>
                <a:uLnTx/>
                <a:uFillTx/>
                <a:latin typeface="+mj-lt"/>
                <a:cs typeface="Arial"/>
                <a:sym typeface="Arial"/>
              </a:rPr>
              <a:t>lebih</a:t>
            </a:r>
            <a:r>
              <a:rPr kumimoji="0" lang="en-US" altLang="en-US" sz="1200" b="0" i="0" u="none" strike="noStrike" kern="0" cap="none" spc="0" normalizeH="0" baseline="0" noProof="0" dirty="0">
                <a:ln>
                  <a:noFill/>
                </a:ln>
                <a:solidFill>
                  <a:srgbClr val="000000"/>
                </a:solidFill>
                <a:effectLst/>
                <a:uLnTx/>
                <a:uFillTx/>
                <a:latin typeface="+mj-lt"/>
                <a:cs typeface="Arial"/>
                <a:sym typeface="Arial"/>
              </a:rPr>
              <a:t> </a:t>
            </a:r>
            <a:r>
              <a:rPr kumimoji="0" lang="en-US" altLang="en-US" sz="1200" b="0" i="0" u="none" strike="noStrike" kern="0" cap="none" spc="0" normalizeH="0" baseline="0" noProof="0" dirty="0" err="1">
                <a:ln>
                  <a:noFill/>
                </a:ln>
                <a:solidFill>
                  <a:srgbClr val="000000"/>
                </a:solidFill>
                <a:effectLst/>
                <a:uLnTx/>
                <a:uFillTx/>
                <a:latin typeface="+mj-lt"/>
                <a:cs typeface="Arial"/>
                <a:sym typeface="Arial"/>
              </a:rPr>
              <a:t>sedikit</a:t>
            </a:r>
            <a:r>
              <a:rPr kumimoji="0" lang="en-US" altLang="en-US" sz="1200" b="0" i="0" u="none" strike="noStrike" kern="0" cap="none" spc="0" normalizeH="0" baseline="0" noProof="0" dirty="0">
                <a:ln>
                  <a:noFill/>
                </a:ln>
                <a:solidFill>
                  <a:srgbClr val="000000"/>
                </a:solidFill>
                <a:effectLst/>
                <a:uLnTx/>
                <a:uFillTx/>
                <a:latin typeface="+mj-lt"/>
                <a:cs typeface="Arial"/>
                <a:sym typeface="Arial"/>
              </a:rPr>
              <a:t> </a:t>
            </a:r>
            <a:r>
              <a:rPr kumimoji="0" lang="en-US" altLang="en-US" sz="1200" b="0" i="0" u="none" strike="noStrike" kern="0" cap="none" spc="0" normalizeH="0" baseline="0" noProof="0" dirty="0" err="1">
                <a:ln>
                  <a:noFill/>
                </a:ln>
                <a:solidFill>
                  <a:srgbClr val="000000"/>
                </a:solidFill>
                <a:effectLst/>
                <a:uLnTx/>
                <a:uFillTx/>
                <a:latin typeface="+mj-lt"/>
                <a:cs typeface="Arial"/>
                <a:sym typeface="Arial"/>
              </a:rPr>
              <a:t>dari</a:t>
            </a:r>
            <a:r>
              <a:rPr kumimoji="0" lang="en-US" altLang="en-US" sz="1200" b="0" i="0" u="none" strike="noStrike" kern="0" cap="none" spc="0" normalizeH="0" baseline="0" noProof="0" dirty="0">
                <a:ln>
                  <a:noFill/>
                </a:ln>
                <a:solidFill>
                  <a:srgbClr val="000000"/>
                </a:solidFill>
                <a:effectLst/>
                <a:uLnTx/>
                <a:uFillTx/>
                <a:latin typeface="+mj-lt"/>
                <a:cs typeface="Arial"/>
                <a:sym typeface="Arial"/>
              </a:rPr>
              <a:t> </a:t>
            </a:r>
            <a:r>
              <a:rPr kumimoji="0" lang="en-US" altLang="en-US" sz="1200" b="0" i="0" u="none" strike="noStrike" kern="0" cap="none" spc="0" normalizeH="0" baseline="0" noProof="0" dirty="0" err="1">
                <a:ln>
                  <a:noFill/>
                </a:ln>
                <a:solidFill>
                  <a:srgbClr val="000000"/>
                </a:solidFill>
                <a:effectLst/>
                <a:uLnTx/>
                <a:uFillTx/>
                <a:latin typeface="+mj-lt"/>
                <a:cs typeface="Arial"/>
                <a:sym typeface="Arial"/>
              </a:rPr>
              <a:t>ini</a:t>
            </a:r>
            <a:r>
              <a:rPr kumimoji="0" lang="en-US" altLang="en-US" sz="1200" b="0" i="0" u="none" strike="noStrike" kern="0" cap="none" spc="0" normalizeH="0" baseline="0" noProof="0" dirty="0">
                <a:ln>
                  <a:noFill/>
                </a:ln>
                <a:solidFill>
                  <a:srgbClr val="000000"/>
                </a:solidFill>
                <a:effectLst/>
                <a:uLnTx/>
                <a:uFillTx/>
                <a:latin typeface="+mj-lt"/>
                <a:cs typeface="Arial"/>
                <a:sym typeface="Arial"/>
              </a:rPr>
              <a:t> </a:t>
            </a:r>
            <a:r>
              <a:rPr kumimoji="0" lang="en-US" altLang="en-US" sz="1200" b="0" i="0" u="none" strike="noStrike" kern="0" cap="none" spc="0" normalizeH="0" baseline="0" noProof="0" dirty="0" err="1">
                <a:ln>
                  <a:noFill/>
                </a:ln>
                <a:solidFill>
                  <a:srgbClr val="000000"/>
                </a:solidFill>
                <a:effectLst/>
                <a:uLnTx/>
                <a:uFillTx/>
                <a:latin typeface="+mj-lt"/>
                <a:cs typeface="Arial"/>
                <a:sym typeface="Arial"/>
              </a:rPr>
              <a:t>akan</a:t>
            </a:r>
            <a:r>
              <a:rPr kumimoji="0" lang="en-US" altLang="en-US" sz="1200" b="0" i="0" u="none" strike="noStrike" kern="0" cap="none" spc="0" normalizeH="0" baseline="0" noProof="0" dirty="0">
                <a:ln>
                  <a:noFill/>
                </a:ln>
                <a:solidFill>
                  <a:srgbClr val="000000"/>
                </a:solidFill>
                <a:effectLst/>
                <a:uLnTx/>
                <a:uFillTx/>
                <a:latin typeface="+mj-lt"/>
                <a:cs typeface="Arial"/>
                <a:sym typeface="Arial"/>
              </a:rPr>
              <a:t> </a:t>
            </a:r>
            <a:r>
              <a:rPr kumimoji="0" lang="en-US" altLang="en-US" sz="1200" b="0" i="0" u="none" strike="noStrike" kern="0" cap="none" spc="0" normalizeH="0" baseline="0" noProof="0" dirty="0" err="1">
                <a:ln>
                  <a:noFill/>
                </a:ln>
                <a:solidFill>
                  <a:srgbClr val="000000"/>
                </a:solidFill>
                <a:effectLst/>
                <a:uLnTx/>
                <a:uFillTx/>
                <a:latin typeface="+mj-lt"/>
                <a:cs typeface="Arial"/>
                <a:sym typeface="Arial"/>
              </a:rPr>
              <a:t>diabaikan</a:t>
            </a:r>
            <a:r>
              <a:rPr kumimoji="0" lang="en-US" altLang="en-US" sz="1200" b="0" i="0" u="none" strike="noStrike" kern="0" cap="none" spc="0" normalizeH="0" baseline="0" noProof="0" dirty="0">
                <a:ln>
                  <a:noFill/>
                </a:ln>
                <a:solidFill>
                  <a:srgbClr val="000000"/>
                </a:solidFill>
                <a:effectLst/>
                <a:uLnTx/>
                <a:uFillTx/>
                <a:latin typeface="+mj-lt"/>
                <a:cs typeface="Arial"/>
                <a:sym typeface="Arial"/>
              </a:rPr>
              <a:t>.</a:t>
            </a:r>
            <a:endParaRPr kumimoji="0" lang="en-US" altLang="en-US" sz="3600" b="0" i="0" u="none" strike="noStrike" kern="0" cap="none" spc="0" normalizeH="0" baseline="0" noProof="0" dirty="0">
              <a:ln>
                <a:noFill/>
              </a:ln>
              <a:solidFill>
                <a:srgbClr val="000000"/>
              </a:solidFill>
              <a:effectLst/>
              <a:uLnTx/>
              <a:uFillTx/>
              <a:latin typeface="+mj-lt"/>
              <a:cs typeface="Arial"/>
              <a:sym typeface="Arial"/>
            </a:endParaRPr>
          </a:p>
          <a:p>
            <a:pPr marL="228600" marR="0" lvl="0" indent="-228600" algn="just" defTabSz="914400" rtl="0" eaLnBrk="0" fontAlgn="base" latinLnBrk="0" hangingPunct="0">
              <a:lnSpc>
                <a:spcPct val="100000"/>
              </a:lnSpc>
              <a:spcBef>
                <a:spcPct val="0"/>
              </a:spcBef>
              <a:spcAft>
                <a:spcPct val="0"/>
              </a:spcAft>
              <a:buClrTx/>
              <a:buSzTx/>
              <a:buFont typeface="+mj-lt"/>
              <a:buAutoNum type="arabicPeriod"/>
              <a:tabLst/>
              <a:defRPr/>
            </a:pPr>
            <a:r>
              <a:rPr kumimoji="0" lang="en-US" altLang="en-US" sz="1600" b="1" i="0" u="none" strike="noStrike" kern="0" cap="none" spc="0" normalizeH="0" baseline="0" noProof="0" dirty="0">
                <a:ln>
                  <a:noFill/>
                </a:ln>
                <a:solidFill>
                  <a:srgbClr val="000000"/>
                </a:solidFill>
                <a:effectLst/>
                <a:uLnTx/>
                <a:uFillTx/>
                <a:latin typeface="+mj-lt"/>
                <a:cs typeface="Arial"/>
                <a:sym typeface="Arial"/>
              </a:rPr>
              <a:t>workers</a:t>
            </a:r>
            <a:r>
              <a:rPr kumimoji="0" lang="en-US" altLang="en-US" sz="1200" b="0" i="0" u="none" strike="noStrike" kern="0" cap="none" spc="0" normalizeH="0" baseline="0" noProof="0" dirty="0">
                <a:ln>
                  <a:noFill/>
                </a:ln>
                <a:solidFill>
                  <a:srgbClr val="000000"/>
                </a:solidFill>
                <a:effectLst/>
                <a:uLnTx/>
                <a:uFillTx/>
                <a:latin typeface="+mj-lt"/>
                <a:cs typeface="Arial"/>
                <a:sym typeface="Arial"/>
              </a:rPr>
              <a:t>: </a:t>
            </a:r>
            <a:r>
              <a:rPr kumimoji="0" lang="en-US" altLang="en-US" sz="1200" b="0" i="0" u="none" strike="noStrike" kern="0" cap="none" spc="0" normalizeH="0" baseline="0" noProof="0" dirty="0" err="1">
                <a:ln>
                  <a:noFill/>
                </a:ln>
                <a:solidFill>
                  <a:srgbClr val="000000"/>
                </a:solidFill>
                <a:effectLst/>
                <a:uLnTx/>
                <a:uFillTx/>
                <a:latin typeface="+mj-lt"/>
                <a:cs typeface="Arial"/>
                <a:sym typeface="Arial"/>
              </a:rPr>
              <a:t>Jumlah</a:t>
            </a:r>
            <a:r>
              <a:rPr kumimoji="0" lang="en-US" altLang="en-US" sz="1200" b="0" i="0" u="none" strike="noStrike" kern="0" cap="none" spc="0" normalizeH="0" baseline="0" noProof="0" dirty="0">
                <a:ln>
                  <a:noFill/>
                </a:ln>
                <a:solidFill>
                  <a:srgbClr val="000000"/>
                </a:solidFill>
                <a:effectLst/>
                <a:uLnTx/>
                <a:uFillTx/>
                <a:latin typeface="+mj-lt"/>
                <a:cs typeface="Arial"/>
                <a:sym typeface="Arial"/>
              </a:rPr>
              <a:t> thread </a:t>
            </a:r>
            <a:r>
              <a:rPr kumimoji="0" lang="en-US" altLang="en-US" sz="1200" b="0" i="0" u="none" strike="noStrike" kern="0" cap="none" spc="0" normalizeH="0" baseline="0" noProof="0" dirty="0" err="1">
                <a:ln>
                  <a:noFill/>
                </a:ln>
                <a:solidFill>
                  <a:srgbClr val="000000"/>
                </a:solidFill>
                <a:effectLst/>
                <a:uLnTx/>
                <a:uFillTx/>
                <a:latin typeface="+mj-lt"/>
                <a:cs typeface="Arial"/>
                <a:sym typeface="Arial"/>
              </a:rPr>
              <a:t>untuk</a:t>
            </a:r>
            <a:r>
              <a:rPr kumimoji="0" lang="en-US" altLang="en-US" sz="1200" b="0" i="0" u="none" strike="noStrike" kern="0" cap="none" spc="0" normalizeH="0" baseline="0" noProof="0" dirty="0">
                <a:ln>
                  <a:noFill/>
                </a:ln>
                <a:solidFill>
                  <a:srgbClr val="000000"/>
                </a:solidFill>
                <a:effectLst/>
                <a:uLnTx/>
                <a:uFillTx/>
                <a:latin typeface="+mj-lt"/>
                <a:cs typeface="Arial"/>
                <a:sym typeface="Arial"/>
              </a:rPr>
              <a:t> </a:t>
            </a:r>
            <a:r>
              <a:rPr kumimoji="0" lang="en-US" altLang="en-US" sz="1200" b="0" i="0" u="none" strike="noStrike" kern="0" cap="none" spc="0" normalizeH="0" baseline="0" noProof="0" dirty="0" err="1">
                <a:ln>
                  <a:noFill/>
                </a:ln>
                <a:solidFill>
                  <a:srgbClr val="000000"/>
                </a:solidFill>
                <a:effectLst/>
                <a:uLnTx/>
                <a:uFillTx/>
                <a:latin typeface="+mj-lt"/>
                <a:cs typeface="Arial"/>
                <a:sym typeface="Arial"/>
              </a:rPr>
              <a:t>mempercepat</a:t>
            </a:r>
            <a:r>
              <a:rPr kumimoji="0" lang="en-US" altLang="en-US" sz="1200" b="0" i="0" u="none" strike="noStrike" kern="0" cap="none" spc="0" normalizeH="0" baseline="0" noProof="0" dirty="0">
                <a:ln>
                  <a:noFill/>
                </a:ln>
                <a:solidFill>
                  <a:srgbClr val="000000"/>
                </a:solidFill>
                <a:effectLst/>
                <a:uLnTx/>
                <a:uFillTx/>
                <a:latin typeface="+mj-lt"/>
                <a:cs typeface="Arial"/>
                <a:sym typeface="Arial"/>
              </a:rPr>
              <a:t> </a:t>
            </a:r>
            <a:r>
              <a:rPr kumimoji="0" lang="en-US" altLang="en-US" sz="1200" b="0" i="0" u="none" strike="noStrike" kern="0" cap="none" spc="0" normalizeH="0" baseline="0" noProof="0" dirty="0" err="1">
                <a:ln>
                  <a:noFill/>
                </a:ln>
                <a:solidFill>
                  <a:srgbClr val="000000"/>
                </a:solidFill>
                <a:effectLst/>
                <a:uLnTx/>
                <a:uFillTx/>
                <a:latin typeface="+mj-lt"/>
                <a:cs typeface="Arial"/>
                <a:sym typeface="Arial"/>
              </a:rPr>
              <a:t>pelatihan</a:t>
            </a:r>
            <a:r>
              <a:rPr kumimoji="0" lang="en-US" altLang="en-US" sz="1200" b="0" i="0" u="none" strike="noStrike" kern="0" cap="none" spc="0" normalizeH="0" baseline="0" noProof="0" dirty="0">
                <a:ln>
                  <a:noFill/>
                </a:ln>
                <a:solidFill>
                  <a:srgbClr val="000000"/>
                </a:solidFill>
                <a:effectLst/>
                <a:uLnTx/>
                <a:uFillTx/>
                <a:latin typeface="+mj-lt"/>
                <a:cs typeface="Arial"/>
                <a:sym typeface="Arial"/>
              </a:rPr>
              <a:t>. </a:t>
            </a:r>
          </a:p>
          <a:p>
            <a:pPr marL="228600" marR="0" lvl="0" indent="-228600" algn="just" defTabSz="914400" rtl="0" eaLnBrk="0" fontAlgn="base" latinLnBrk="0" hangingPunct="0">
              <a:lnSpc>
                <a:spcPct val="100000"/>
              </a:lnSpc>
              <a:spcBef>
                <a:spcPct val="0"/>
              </a:spcBef>
              <a:spcAft>
                <a:spcPct val="0"/>
              </a:spcAft>
              <a:buClrTx/>
              <a:buSzTx/>
              <a:buFont typeface="+mj-lt"/>
              <a:buAutoNum type="arabicPeriod"/>
              <a:tabLst/>
              <a:defRPr/>
            </a:pPr>
            <a:r>
              <a:rPr kumimoji="0" lang="en-US" altLang="en-US" sz="1600" b="1" i="0" u="none" strike="noStrike" kern="0" cap="none" spc="0" normalizeH="0" baseline="0" noProof="0" dirty="0">
                <a:ln>
                  <a:noFill/>
                </a:ln>
                <a:solidFill>
                  <a:srgbClr val="000000"/>
                </a:solidFill>
                <a:effectLst/>
                <a:uLnTx/>
                <a:uFillTx/>
                <a:latin typeface="+mj-lt"/>
                <a:cs typeface="Arial"/>
                <a:sym typeface="Arial"/>
              </a:rPr>
              <a:t>sg</a:t>
            </a:r>
            <a:r>
              <a:rPr kumimoji="0" lang="en-US" altLang="en-US" sz="1200" b="0" i="0" u="none" strike="noStrike" kern="0" cap="none" spc="0" normalizeH="0" baseline="0" noProof="0" dirty="0">
                <a:ln>
                  <a:noFill/>
                </a:ln>
                <a:solidFill>
                  <a:srgbClr val="000000"/>
                </a:solidFill>
                <a:effectLst/>
                <a:uLnTx/>
                <a:uFillTx/>
                <a:latin typeface="+mj-lt"/>
                <a:cs typeface="Arial"/>
                <a:sym typeface="Arial"/>
              </a:rPr>
              <a:t>: </a:t>
            </a:r>
            <a:r>
              <a:rPr kumimoji="0" lang="en-US" altLang="en-US" sz="1200" b="0" i="0" u="none" strike="noStrike" kern="0" cap="none" spc="0" normalizeH="0" baseline="0" noProof="0" dirty="0" err="1">
                <a:ln>
                  <a:noFill/>
                </a:ln>
                <a:solidFill>
                  <a:srgbClr val="000000"/>
                </a:solidFill>
                <a:effectLst/>
                <a:uLnTx/>
                <a:uFillTx/>
                <a:latin typeface="+mj-lt"/>
                <a:cs typeface="Arial"/>
                <a:sym typeface="Arial"/>
              </a:rPr>
              <a:t>Menentukan</a:t>
            </a:r>
            <a:r>
              <a:rPr kumimoji="0" lang="en-US" altLang="en-US" sz="1200" b="0" i="0" u="none" strike="noStrike" kern="0" cap="none" spc="0" normalizeH="0" baseline="0" noProof="0" dirty="0">
                <a:ln>
                  <a:noFill/>
                </a:ln>
                <a:solidFill>
                  <a:srgbClr val="000000"/>
                </a:solidFill>
                <a:effectLst/>
                <a:uLnTx/>
                <a:uFillTx/>
                <a:latin typeface="+mj-lt"/>
                <a:cs typeface="Arial"/>
                <a:sym typeface="Arial"/>
              </a:rPr>
              <a:t> </a:t>
            </a:r>
            <a:r>
              <a:rPr kumimoji="0" lang="en-US" altLang="en-US" sz="1200" b="0" i="0" u="none" strike="noStrike" kern="0" cap="none" spc="0" normalizeH="0" baseline="0" noProof="0" dirty="0" err="1">
                <a:ln>
                  <a:noFill/>
                </a:ln>
                <a:solidFill>
                  <a:srgbClr val="000000"/>
                </a:solidFill>
                <a:effectLst/>
                <a:uLnTx/>
                <a:uFillTx/>
                <a:latin typeface="+mj-lt"/>
                <a:cs typeface="Arial"/>
                <a:sym typeface="Arial"/>
              </a:rPr>
              <a:t>algoritma</a:t>
            </a:r>
            <a:r>
              <a:rPr kumimoji="0" lang="en-US" altLang="en-US" sz="1200" b="0" i="0" u="none" strike="noStrike" kern="0" cap="none" spc="0" normalizeH="0" baseline="0" noProof="0" dirty="0">
                <a:ln>
                  <a:noFill/>
                </a:ln>
                <a:solidFill>
                  <a:srgbClr val="000000"/>
                </a:solidFill>
                <a:effectLst/>
                <a:uLnTx/>
                <a:uFillTx/>
                <a:latin typeface="+mj-lt"/>
                <a:cs typeface="Arial"/>
                <a:sym typeface="Arial"/>
              </a:rPr>
              <a:t> yang </a:t>
            </a:r>
            <a:r>
              <a:rPr kumimoji="0" lang="en-US" altLang="en-US" sz="1200" b="0" i="0" u="none" strike="noStrike" kern="0" cap="none" spc="0" normalizeH="0" baseline="0" noProof="0" dirty="0" err="1">
                <a:ln>
                  <a:noFill/>
                </a:ln>
                <a:solidFill>
                  <a:srgbClr val="000000"/>
                </a:solidFill>
                <a:effectLst/>
                <a:uLnTx/>
                <a:uFillTx/>
                <a:latin typeface="+mj-lt"/>
                <a:cs typeface="Arial"/>
                <a:sym typeface="Arial"/>
              </a:rPr>
              <a:t>digunakan</a:t>
            </a:r>
            <a:r>
              <a:rPr kumimoji="0" lang="en-US" altLang="en-US" sz="1200" b="0" i="0" u="none" strike="noStrike" kern="0" cap="none" spc="0" normalizeH="0" baseline="0" noProof="0" dirty="0">
                <a:ln>
                  <a:noFill/>
                </a:ln>
                <a:solidFill>
                  <a:srgbClr val="000000"/>
                </a:solidFill>
                <a:effectLst/>
                <a:uLnTx/>
                <a:uFillTx/>
                <a:latin typeface="+mj-lt"/>
                <a:cs typeface="Arial"/>
                <a:sym typeface="Arial"/>
              </a:rPr>
              <a:t>. </a:t>
            </a:r>
            <a:r>
              <a:rPr kumimoji="0" lang="en-US" altLang="en-US" sz="1600" b="0" i="0" u="none" strike="noStrike" kern="0" cap="none" spc="0" normalizeH="0" baseline="0" noProof="0" dirty="0">
                <a:ln>
                  <a:noFill/>
                </a:ln>
                <a:solidFill>
                  <a:srgbClr val="000000"/>
                </a:solidFill>
                <a:effectLst/>
                <a:uLnTx/>
                <a:uFillTx/>
                <a:latin typeface="+mj-lt"/>
                <a:cs typeface="Arial"/>
                <a:sym typeface="Arial"/>
              </a:rPr>
              <a:t>sg=0</a:t>
            </a:r>
            <a:r>
              <a:rPr kumimoji="0" lang="en-US" altLang="en-US" sz="1200" b="0" i="0" u="none" strike="noStrike" kern="0" cap="none" spc="0" normalizeH="0" baseline="0" noProof="0" dirty="0">
                <a:ln>
                  <a:noFill/>
                </a:ln>
                <a:solidFill>
                  <a:srgbClr val="000000"/>
                </a:solidFill>
                <a:effectLst/>
                <a:uLnTx/>
                <a:uFillTx/>
                <a:latin typeface="+mj-lt"/>
                <a:cs typeface="Arial"/>
                <a:sym typeface="Arial"/>
              </a:rPr>
              <a:t> </a:t>
            </a:r>
            <a:r>
              <a:rPr kumimoji="0" lang="en-US" altLang="en-US" sz="1200" b="0" i="0" u="none" strike="noStrike" kern="0" cap="none" spc="0" normalizeH="0" baseline="0" noProof="0" dirty="0" err="1">
                <a:ln>
                  <a:noFill/>
                </a:ln>
                <a:solidFill>
                  <a:srgbClr val="000000"/>
                </a:solidFill>
                <a:effectLst/>
                <a:uLnTx/>
                <a:uFillTx/>
                <a:latin typeface="+mj-lt"/>
                <a:cs typeface="Arial"/>
                <a:sym typeface="Arial"/>
              </a:rPr>
              <a:t>untuk</a:t>
            </a:r>
            <a:r>
              <a:rPr kumimoji="0" lang="en-US" altLang="en-US" sz="1200" b="0" i="0" u="none" strike="noStrike" kern="0" cap="none" spc="0" normalizeH="0" baseline="0" noProof="0" dirty="0">
                <a:ln>
                  <a:noFill/>
                </a:ln>
                <a:solidFill>
                  <a:srgbClr val="000000"/>
                </a:solidFill>
                <a:effectLst/>
                <a:uLnTx/>
                <a:uFillTx/>
                <a:latin typeface="+mj-lt"/>
                <a:cs typeface="Arial"/>
                <a:sym typeface="Arial"/>
              </a:rPr>
              <a:t> Continuous Bag of Words (CBOW) dan </a:t>
            </a:r>
            <a:r>
              <a:rPr kumimoji="0" lang="en-US" altLang="en-US" sz="1600" b="0" i="0" u="none" strike="noStrike" kern="0" cap="none" spc="0" normalizeH="0" baseline="0" noProof="0" dirty="0">
                <a:ln>
                  <a:noFill/>
                </a:ln>
                <a:solidFill>
                  <a:srgbClr val="000000"/>
                </a:solidFill>
                <a:effectLst/>
                <a:uLnTx/>
                <a:uFillTx/>
                <a:latin typeface="+mj-lt"/>
                <a:cs typeface="Arial"/>
                <a:sym typeface="Arial"/>
              </a:rPr>
              <a:t>sg=1</a:t>
            </a:r>
            <a:r>
              <a:rPr kumimoji="0" lang="en-US" altLang="en-US" sz="1200" b="0" i="0" u="none" strike="noStrike" kern="0" cap="none" spc="0" normalizeH="0" baseline="0" noProof="0" dirty="0">
                <a:ln>
                  <a:noFill/>
                </a:ln>
                <a:solidFill>
                  <a:srgbClr val="000000"/>
                </a:solidFill>
                <a:effectLst/>
                <a:uLnTx/>
                <a:uFillTx/>
                <a:latin typeface="+mj-lt"/>
                <a:cs typeface="Arial"/>
                <a:sym typeface="Arial"/>
              </a:rPr>
              <a:t> </a:t>
            </a:r>
            <a:r>
              <a:rPr kumimoji="0" lang="en-US" altLang="en-US" sz="1200" b="0" i="0" u="none" strike="noStrike" kern="0" cap="none" spc="0" normalizeH="0" baseline="0" noProof="0" dirty="0" err="1">
                <a:ln>
                  <a:noFill/>
                </a:ln>
                <a:solidFill>
                  <a:srgbClr val="000000"/>
                </a:solidFill>
                <a:effectLst/>
                <a:uLnTx/>
                <a:uFillTx/>
                <a:latin typeface="+mj-lt"/>
                <a:cs typeface="Arial"/>
                <a:sym typeface="Arial"/>
              </a:rPr>
              <a:t>untuk</a:t>
            </a:r>
            <a:r>
              <a:rPr kumimoji="0" lang="en-US" altLang="en-US" sz="1200" b="0" i="0" u="none" strike="noStrike" kern="0" cap="none" spc="0" normalizeH="0" baseline="0" noProof="0" dirty="0">
                <a:ln>
                  <a:noFill/>
                </a:ln>
                <a:solidFill>
                  <a:srgbClr val="000000"/>
                </a:solidFill>
                <a:effectLst/>
                <a:uLnTx/>
                <a:uFillTx/>
                <a:latin typeface="+mj-lt"/>
                <a:cs typeface="Arial"/>
                <a:sym typeface="Arial"/>
              </a:rPr>
              <a:t> Skip-gram. </a:t>
            </a:r>
          </a:p>
          <a:p>
            <a:pPr marL="228600" marR="0" lvl="0" indent="-228600" algn="just" defTabSz="914400" rtl="0" eaLnBrk="0" fontAlgn="base" latinLnBrk="0" hangingPunct="0">
              <a:lnSpc>
                <a:spcPct val="100000"/>
              </a:lnSpc>
              <a:spcBef>
                <a:spcPct val="0"/>
              </a:spcBef>
              <a:spcAft>
                <a:spcPct val="0"/>
              </a:spcAft>
              <a:buClrTx/>
              <a:buSzTx/>
              <a:buFont typeface="+mj-lt"/>
              <a:buAutoNum type="arabicPeriod"/>
              <a:tabLst/>
              <a:defRPr/>
            </a:pPr>
            <a:r>
              <a:rPr kumimoji="0" lang="en-US" altLang="en-US" sz="1600" b="1" i="0" u="none" strike="noStrike" kern="0" cap="none" spc="0" normalizeH="0" baseline="0" noProof="0" dirty="0">
                <a:ln>
                  <a:noFill/>
                </a:ln>
                <a:solidFill>
                  <a:srgbClr val="000000"/>
                </a:solidFill>
                <a:effectLst/>
                <a:uLnTx/>
                <a:uFillTx/>
                <a:latin typeface="+mj-lt"/>
                <a:cs typeface="Arial"/>
                <a:sym typeface="Arial"/>
              </a:rPr>
              <a:t>epochs</a:t>
            </a:r>
            <a:r>
              <a:rPr kumimoji="0" lang="en-US" altLang="en-US" sz="1200" b="0" i="0" u="none" strike="noStrike" kern="0" cap="none" spc="0" normalizeH="0" baseline="0" noProof="0" dirty="0">
                <a:ln>
                  <a:noFill/>
                </a:ln>
                <a:solidFill>
                  <a:srgbClr val="000000"/>
                </a:solidFill>
                <a:effectLst/>
                <a:uLnTx/>
                <a:uFillTx/>
                <a:latin typeface="+mj-lt"/>
                <a:cs typeface="Arial"/>
                <a:sym typeface="Arial"/>
              </a:rPr>
              <a:t>: </a:t>
            </a:r>
            <a:r>
              <a:rPr kumimoji="0" lang="en-US" altLang="en-US" sz="1200" b="0" i="0" u="none" strike="noStrike" kern="0" cap="none" spc="0" normalizeH="0" baseline="0" noProof="0" dirty="0" err="1">
                <a:ln>
                  <a:noFill/>
                </a:ln>
                <a:solidFill>
                  <a:srgbClr val="000000"/>
                </a:solidFill>
                <a:effectLst/>
                <a:uLnTx/>
                <a:uFillTx/>
                <a:latin typeface="+mj-lt"/>
                <a:cs typeface="Arial"/>
                <a:sym typeface="Arial"/>
              </a:rPr>
              <a:t>Jumlah</a:t>
            </a:r>
            <a:r>
              <a:rPr kumimoji="0" lang="en-US" altLang="en-US" sz="1200" b="0" i="0" u="none" strike="noStrike" kern="0" cap="none" spc="0" normalizeH="0" baseline="0" noProof="0" dirty="0">
                <a:ln>
                  <a:noFill/>
                </a:ln>
                <a:solidFill>
                  <a:srgbClr val="000000"/>
                </a:solidFill>
                <a:effectLst/>
                <a:uLnTx/>
                <a:uFillTx/>
                <a:latin typeface="+mj-lt"/>
                <a:cs typeface="Arial"/>
                <a:sym typeface="Arial"/>
              </a:rPr>
              <a:t> </a:t>
            </a:r>
            <a:r>
              <a:rPr kumimoji="0" lang="en-US" altLang="en-US" sz="1200" b="0" i="0" u="none" strike="noStrike" kern="0" cap="none" spc="0" normalizeH="0" baseline="0" noProof="0" dirty="0" err="1">
                <a:ln>
                  <a:noFill/>
                </a:ln>
                <a:solidFill>
                  <a:srgbClr val="000000"/>
                </a:solidFill>
                <a:effectLst/>
                <a:uLnTx/>
                <a:uFillTx/>
                <a:latin typeface="+mj-lt"/>
                <a:cs typeface="Arial"/>
                <a:sym typeface="Arial"/>
              </a:rPr>
              <a:t>iterasi</a:t>
            </a:r>
            <a:r>
              <a:rPr kumimoji="0" lang="en-US" altLang="en-US" sz="1200" b="0" i="0" u="none" strike="noStrike" kern="0" cap="none" spc="0" normalizeH="0" baseline="0" noProof="0" dirty="0">
                <a:ln>
                  <a:noFill/>
                </a:ln>
                <a:solidFill>
                  <a:srgbClr val="000000"/>
                </a:solidFill>
                <a:effectLst/>
                <a:uLnTx/>
                <a:uFillTx/>
                <a:latin typeface="+mj-lt"/>
                <a:cs typeface="Arial"/>
                <a:sym typeface="Arial"/>
              </a:rPr>
              <a:t> </a:t>
            </a:r>
            <a:r>
              <a:rPr kumimoji="0" lang="en-US" altLang="en-US" sz="1200" b="0" i="0" u="none" strike="noStrike" kern="0" cap="none" spc="0" normalizeH="0" baseline="0" noProof="0" dirty="0" err="1">
                <a:ln>
                  <a:noFill/>
                </a:ln>
                <a:solidFill>
                  <a:srgbClr val="000000"/>
                </a:solidFill>
                <a:effectLst/>
                <a:uLnTx/>
                <a:uFillTx/>
                <a:latin typeface="+mj-lt"/>
                <a:cs typeface="Arial"/>
                <a:sym typeface="Arial"/>
              </a:rPr>
              <a:t>pelatihan</a:t>
            </a:r>
            <a:r>
              <a:rPr kumimoji="0" lang="en-US" altLang="en-US" sz="1200" b="0" i="0" u="none" strike="noStrike" kern="0" cap="none" spc="0" normalizeH="0" baseline="0" noProof="0" dirty="0">
                <a:ln>
                  <a:noFill/>
                </a:ln>
                <a:solidFill>
                  <a:srgbClr val="000000"/>
                </a:solidFill>
                <a:effectLst/>
                <a:uLnTx/>
                <a:uFillTx/>
                <a:latin typeface="+mj-lt"/>
                <a:cs typeface="Arial"/>
                <a:sym typeface="Arial"/>
              </a:rPr>
              <a:t> pada data.</a:t>
            </a:r>
            <a:endParaRPr kumimoji="0" lang="en-US" altLang="en-US" sz="3600" b="0" i="0" u="none" strike="noStrike" kern="0" cap="none" spc="0" normalizeH="0" baseline="0" noProof="0" dirty="0">
              <a:ln>
                <a:noFill/>
              </a:ln>
              <a:solidFill>
                <a:srgbClr val="000000"/>
              </a:solidFill>
              <a:effectLst/>
              <a:uLnTx/>
              <a:uFillTx/>
              <a:latin typeface="+mj-lt"/>
              <a:cs typeface="Arial"/>
              <a:sym typeface="Arial"/>
            </a:endParaRPr>
          </a:p>
        </p:txBody>
      </p:sp>
    </p:spTree>
    <p:extLst>
      <p:ext uri="{BB962C8B-B14F-4D97-AF65-F5344CB8AC3E}">
        <p14:creationId xmlns:p14="http://schemas.microsoft.com/office/powerpoint/2010/main" val="11662010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2539B-DFBD-1E00-2D3D-0D574A88363B}"/>
              </a:ext>
            </a:extLst>
          </p:cNvPr>
          <p:cNvSpPr>
            <a:spLocks noGrp="1"/>
          </p:cNvSpPr>
          <p:nvPr>
            <p:ph type="title"/>
          </p:nvPr>
        </p:nvSpPr>
        <p:spPr>
          <a:xfrm>
            <a:off x="457200" y="411475"/>
            <a:ext cx="8229600" cy="481500"/>
          </a:xfrm>
        </p:spPr>
        <p:txBody>
          <a:bodyPr/>
          <a:lstStyle/>
          <a:p>
            <a:r>
              <a:rPr lang="en-ID" dirty="0"/>
              <a:t>3. </a:t>
            </a:r>
            <a:r>
              <a:rPr lang="en-ID" dirty="0" err="1"/>
              <a:t>Melihat</a:t>
            </a:r>
            <a:r>
              <a:rPr lang="en-ID" dirty="0"/>
              <a:t> Hasil Word2Vec</a:t>
            </a:r>
            <a:br>
              <a:rPr lang="en-US" dirty="0"/>
            </a:br>
            <a:endParaRPr lang="id-ID" dirty="0"/>
          </a:p>
        </p:txBody>
      </p:sp>
      <p:sp>
        <p:nvSpPr>
          <p:cNvPr id="4" name="TextBox 3">
            <a:extLst>
              <a:ext uri="{FF2B5EF4-FFF2-40B4-BE49-F238E27FC236}">
                <a16:creationId xmlns:a16="http://schemas.microsoft.com/office/drawing/2014/main" id="{67C1C59F-F60E-4ADA-D9B6-339AEF34F5C1}"/>
              </a:ext>
            </a:extLst>
          </p:cNvPr>
          <p:cNvSpPr txBox="1"/>
          <p:nvPr/>
        </p:nvSpPr>
        <p:spPr>
          <a:xfrm>
            <a:off x="434622" y="757508"/>
            <a:ext cx="8252178" cy="4278094"/>
          </a:xfrm>
          <a:prstGeom prst="rect">
            <a:avLst/>
          </a:prstGeom>
          <a:ln/>
        </p:spPr>
        <p:style>
          <a:lnRef idx="2">
            <a:schemeClr val="accent5"/>
          </a:lnRef>
          <a:fillRef idx="1">
            <a:schemeClr val="lt1"/>
          </a:fillRef>
          <a:effectRef idx="0">
            <a:schemeClr val="accent5"/>
          </a:effectRef>
          <a:fontRef idx="minor">
            <a:schemeClr val="dk1"/>
          </a:fontRef>
        </p:style>
        <p:txBody>
          <a:bodyPr wrap="square">
            <a:spAutoFit/>
          </a:bodyPr>
          <a:lstStyle/>
          <a:p>
            <a:r>
              <a:rPr lang="en-ID" sz="2000" dirty="0"/>
              <a:t>Hasil Vocabulary</a:t>
            </a:r>
            <a:endParaRPr lang="en-GB" sz="1600" dirty="0">
              <a:solidFill>
                <a:schemeClr val="tx1"/>
              </a:solidFill>
              <a:latin typeface="Courier New" panose="02070309020205020404" pitchFamily="49" charset="0"/>
            </a:endParaRPr>
          </a:p>
          <a:p>
            <a:r>
              <a:rPr lang="en-GB" sz="1600" b="0" dirty="0" err="1">
                <a:solidFill>
                  <a:schemeClr val="tx1"/>
                </a:solidFill>
                <a:effectLst/>
                <a:latin typeface="Courier New" panose="02070309020205020404" pitchFamily="49" charset="0"/>
              </a:rPr>
              <a:t>words_in_vocab</a:t>
            </a:r>
            <a:r>
              <a:rPr lang="en-GB" sz="1600" b="0" dirty="0">
                <a:solidFill>
                  <a:schemeClr val="tx1"/>
                </a:solidFill>
                <a:effectLst/>
                <a:latin typeface="Courier New" panose="02070309020205020404" pitchFamily="49" charset="0"/>
              </a:rPr>
              <a:t> = list(</a:t>
            </a:r>
            <a:r>
              <a:rPr lang="en-GB" sz="1600" b="0" dirty="0" err="1">
                <a:solidFill>
                  <a:schemeClr val="tx1"/>
                </a:solidFill>
                <a:effectLst/>
                <a:latin typeface="Courier New" panose="02070309020205020404" pitchFamily="49" charset="0"/>
              </a:rPr>
              <a:t>wordvec.wv.index_to_key</a:t>
            </a:r>
            <a:r>
              <a:rPr lang="en-GB" sz="1600" b="0" dirty="0">
                <a:solidFill>
                  <a:schemeClr val="tx1"/>
                </a:solidFill>
                <a:effectLst/>
                <a:latin typeface="Courier New" panose="02070309020205020404" pitchFamily="49" charset="0"/>
              </a:rPr>
              <a:t>)</a:t>
            </a:r>
          </a:p>
          <a:p>
            <a:r>
              <a:rPr lang="en-GB" sz="1600" b="0" dirty="0">
                <a:solidFill>
                  <a:schemeClr val="tx1"/>
                </a:solidFill>
                <a:effectLst/>
                <a:latin typeface="Courier New" panose="02070309020205020404" pitchFamily="49" charset="0"/>
              </a:rPr>
              <a:t>print("Kata-kata </a:t>
            </a:r>
            <a:r>
              <a:rPr lang="en-GB" sz="1600" b="0" dirty="0" err="1">
                <a:solidFill>
                  <a:schemeClr val="tx1"/>
                </a:solidFill>
                <a:effectLst/>
                <a:latin typeface="Courier New" panose="02070309020205020404" pitchFamily="49" charset="0"/>
              </a:rPr>
              <a:t>dalam</a:t>
            </a:r>
            <a:r>
              <a:rPr lang="en-GB" sz="1600" b="0" dirty="0">
                <a:solidFill>
                  <a:schemeClr val="tx1"/>
                </a:solidFill>
                <a:effectLst/>
                <a:latin typeface="Courier New" panose="02070309020205020404" pitchFamily="49" charset="0"/>
              </a:rPr>
              <a:t> vocabulary:", </a:t>
            </a:r>
            <a:r>
              <a:rPr lang="en-GB" sz="1600" b="0" dirty="0" err="1">
                <a:solidFill>
                  <a:schemeClr val="tx1"/>
                </a:solidFill>
                <a:effectLst/>
                <a:latin typeface="Courier New" panose="02070309020205020404" pitchFamily="49" charset="0"/>
              </a:rPr>
              <a:t>words_in_vocab</a:t>
            </a:r>
            <a:r>
              <a:rPr lang="en-GB" sz="1600" b="0" dirty="0">
                <a:solidFill>
                  <a:schemeClr val="tx1"/>
                </a:solidFill>
                <a:effectLst/>
                <a:latin typeface="Courier New" panose="02070309020205020404" pitchFamily="49" charset="0"/>
              </a:rPr>
              <a:t>[:10])</a:t>
            </a:r>
          </a:p>
          <a:p>
            <a:endParaRPr lang="en-GB" sz="1600" dirty="0">
              <a:solidFill>
                <a:schemeClr val="tx1"/>
              </a:solidFill>
              <a:latin typeface="Courier New" panose="02070309020205020404" pitchFamily="49" charset="0"/>
            </a:endParaRPr>
          </a:p>
          <a:p>
            <a:r>
              <a:rPr lang="en-ID" sz="2000" dirty="0" err="1"/>
              <a:t>Mengambil</a:t>
            </a:r>
            <a:r>
              <a:rPr lang="en-ID" sz="2000" dirty="0"/>
              <a:t> Embedding </a:t>
            </a:r>
            <a:r>
              <a:rPr lang="en-ID" sz="2000" dirty="0" err="1"/>
              <a:t>dari</a:t>
            </a:r>
            <a:r>
              <a:rPr lang="en-ID" sz="2000" dirty="0"/>
              <a:t> Kata </a:t>
            </a:r>
            <a:r>
              <a:rPr lang="en-ID" sz="2000" dirty="0" err="1"/>
              <a:t>Tertentu</a:t>
            </a:r>
            <a:endParaRPr lang="en-GB" sz="1600" dirty="0">
              <a:solidFill>
                <a:schemeClr val="tx1"/>
              </a:solidFill>
              <a:latin typeface="Courier New" panose="02070309020205020404" pitchFamily="49" charset="0"/>
            </a:endParaRPr>
          </a:p>
          <a:p>
            <a:r>
              <a:rPr lang="en-GB" sz="1600" b="0" dirty="0" err="1">
                <a:solidFill>
                  <a:schemeClr val="tx1"/>
                </a:solidFill>
                <a:effectLst/>
                <a:latin typeface="Courier New" panose="02070309020205020404" pitchFamily="49" charset="0"/>
              </a:rPr>
              <a:t>word_vector</a:t>
            </a:r>
            <a:r>
              <a:rPr lang="en-GB" sz="1600" b="0" dirty="0">
                <a:solidFill>
                  <a:schemeClr val="tx1"/>
                </a:solidFill>
                <a:effectLst/>
                <a:latin typeface="Courier New" panose="02070309020205020404" pitchFamily="49" charset="0"/>
              </a:rPr>
              <a:t> = </a:t>
            </a:r>
            <a:r>
              <a:rPr lang="en-GB" sz="1600" b="0" dirty="0" err="1">
                <a:solidFill>
                  <a:schemeClr val="tx1"/>
                </a:solidFill>
                <a:effectLst/>
                <a:latin typeface="Courier New" panose="02070309020205020404" pitchFamily="49" charset="0"/>
              </a:rPr>
              <a:t>wordvec.wv</a:t>
            </a:r>
            <a:r>
              <a:rPr lang="en-GB" sz="1600" b="0" dirty="0">
                <a:solidFill>
                  <a:schemeClr val="tx1"/>
                </a:solidFill>
                <a:effectLst/>
                <a:latin typeface="Courier New" panose="02070309020205020404" pitchFamily="49" charset="0"/>
              </a:rPr>
              <a:t>['Word2Vec’] </a:t>
            </a:r>
          </a:p>
          <a:p>
            <a:r>
              <a:rPr lang="en-GB" sz="1600" b="0" dirty="0">
                <a:solidFill>
                  <a:schemeClr val="tx1"/>
                </a:solidFill>
                <a:effectLst/>
                <a:latin typeface="Courier New" panose="02070309020205020404" pitchFamily="49" charset="0"/>
              </a:rPr>
              <a:t>print("</a:t>
            </a:r>
            <a:r>
              <a:rPr lang="en-GB" sz="1600" b="0" dirty="0" err="1">
                <a:solidFill>
                  <a:schemeClr val="tx1"/>
                </a:solidFill>
                <a:effectLst/>
                <a:latin typeface="Courier New" panose="02070309020205020404" pitchFamily="49" charset="0"/>
              </a:rPr>
              <a:t>Vektor</a:t>
            </a:r>
            <a:r>
              <a:rPr lang="en-GB" sz="1600" b="0" dirty="0">
                <a:solidFill>
                  <a:schemeClr val="tx1"/>
                </a:solidFill>
                <a:effectLst/>
                <a:latin typeface="Courier New" panose="02070309020205020404" pitchFamily="49" charset="0"/>
              </a:rPr>
              <a:t> </a:t>
            </a:r>
            <a:r>
              <a:rPr lang="en-GB" sz="1600" b="0" dirty="0" err="1">
                <a:solidFill>
                  <a:schemeClr val="tx1"/>
                </a:solidFill>
                <a:effectLst/>
                <a:latin typeface="Courier New" panose="02070309020205020404" pitchFamily="49" charset="0"/>
              </a:rPr>
              <a:t>dari</a:t>
            </a:r>
            <a:r>
              <a:rPr lang="en-GB" sz="1600" b="0" dirty="0">
                <a:solidFill>
                  <a:schemeClr val="tx1"/>
                </a:solidFill>
                <a:effectLst/>
                <a:latin typeface="Courier New" panose="02070309020205020404" pitchFamily="49" charset="0"/>
              </a:rPr>
              <a:t> kata 'Word2Vec':\n", </a:t>
            </a:r>
            <a:r>
              <a:rPr lang="en-GB" sz="1600" b="0" dirty="0" err="1">
                <a:solidFill>
                  <a:schemeClr val="tx1"/>
                </a:solidFill>
                <a:effectLst/>
                <a:latin typeface="Courier New" panose="02070309020205020404" pitchFamily="49" charset="0"/>
              </a:rPr>
              <a:t>word_vector</a:t>
            </a:r>
            <a:r>
              <a:rPr lang="en-GB" sz="1600" b="0" dirty="0">
                <a:solidFill>
                  <a:schemeClr val="tx1"/>
                </a:solidFill>
                <a:effectLst/>
                <a:latin typeface="Courier New" panose="02070309020205020404" pitchFamily="49" charset="0"/>
              </a:rPr>
              <a:t>)</a:t>
            </a:r>
          </a:p>
          <a:p>
            <a:endParaRPr lang="en-GB" sz="1600" dirty="0">
              <a:solidFill>
                <a:schemeClr val="tx1"/>
              </a:solidFill>
              <a:latin typeface="Courier New" panose="02070309020205020404" pitchFamily="49" charset="0"/>
            </a:endParaRPr>
          </a:p>
          <a:p>
            <a:r>
              <a:rPr lang="en-ID" sz="2000" dirty="0" err="1"/>
              <a:t>Menemukan</a:t>
            </a:r>
            <a:r>
              <a:rPr lang="en-ID" sz="2000" dirty="0"/>
              <a:t> Kata yang </a:t>
            </a:r>
            <a:r>
              <a:rPr lang="en-ID" sz="2000" dirty="0" err="1"/>
              <a:t>Mirip</a:t>
            </a:r>
            <a:r>
              <a:rPr lang="en-ID" sz="2000" dirty="0"/>
              <a:t> </a:t>
            </a:r>
            <a:r>
              <a:rPr lang="en-ID" sz="2000" dirty="0" err="1"/>
              <a:t>dengan</a:t>
            </a:r>
            <a:r>
              <a:rPr lang="en-ID" sz="2000" dirty="0"/>
              <a:t> Kata </a:t>
            </a:r>
            <a:r>
              <a:rPr lang="en-ID" sz="2000" dirty="0" err="1"/>
              <a:t>Tertentu</a:t>
            </a:r>
            <a:endParaRPr lang="en-GB" sz="1600" dirty="0">
              <a:solidFill>
                <a:schemeClr val="tx1"/>
              </a:solidFill>
              <a:latin typeface="Courier New" panose="02070309020205020404" pitchFamily="49" charset="0"/>
            </a:endParaRPr>
          </a:p>
          <a:p>
            <a:r>
              <a:rPr lang="en-GB" sz="1600" b="0" dirty="0" err="1">
                <a:solidFill>
                  <a:schemeClr val="tx1"/>
                </a:solidFill>
                <a:effectLst/>
                <a:latin typeface="Courier New" panose="02070309020205020404" pitchFamily="49" charset="0"/>
              </a:rPr>
              <a:t>similar_words</a:t>
            </a:r>
            <a:r>
              <a:rPr lang="en-GB" sz="1600" b="0" dirty="0">
                <a:solidFill>
                  <a:schemeClr val="tx1"/>
                </a:solidFill>
                <a:effectLst/>
                <a:latin typeface="Courier New" panose="02070309020205020404" pitchFamily="49" charset="0"/>
              </a:rPr>
              <a:t> = </a:t>
            </a:r>
            <a:r>
              <a:rPr lang="en-GB" sz="1600" b="0" dirty="0" err="1">
                <a:solidFill>
                  <a:schemeClr val="tx1"/>
                </a:solidFill>
                <a:effectLst/>
                <a:latin typeface="Courier New" panose="02070309020205020404" pitchFamily="49" charset="0"/>
              </a:rPr>
              <a:t>wordvec.wv.most_similar</a:t>
            </a:r>
            <a:r>
              <a:rPr lang="en-GB" sz="1600" b="0" dirty="0">
                <a:solidFill>
                  <a:schemeClr val="tx1"/>
                </a:solidFill>
                <a:effectLst/>
                <a:latin typeface="Courier New" panose="02070309020205020404" pitchFamily="49" charset="0"/>
              </a:rPr>
              <a:t>('Word2Vec', </a:t>
            </a:r>
            <a:r>
              <a:rPr lang="en-GB" sz="1600" b="0" dirty="0" err="1">
                <a:solidFill>
                  <a:schemeClr val="tx1"/>
                </a:solidFill>
                <a:effectLst/>
                <a:latin typeface="Courier New" panose="02070309020205020404" pitchFamily="49" charset="0"/>
              </a:rPr>
              <a:t>topn</a:t>
            </a:r>
            <a:r>
              <a:rPr lang="en-GB" sz="1600" b="0" dirty="0">
                <a:solidFill>
                  <a:schemeClr val="tx1"/>
                </a:solidFill>
                <a:effectLst/>
                <a:latin typeface="Courier New" panose="02070309020205020404" pitchFamily="49" charset="0"/>
              </a:rPr>
              <a:t>=5)  print("Kata-kata yang </a:t>
            </a:r>
            <a:r>
              <a:rPr lang="en-GB" sz="1600" b="0" dirty="0" err="1">
                <a:solidFill>
                  <a:schemeClr val="tx1"/>
                </a:solidFill>
                <a:effectLst/>
                <a:latin typeface="Courier New" panose="02070309020205020404" pitchFamily="49" charset="0"/>
              </a:rPr>
              <a:t>mirip</a:t>
            </a:r>
            <a:r>
              <a:rPr lang="en-GB" sz="1600" b="0" dirty="0">
                <a:solidFill>
                  <a:schemeClr val="tx1"/>
                </a:solidFill>
                <a:effectLst/>
                <a:latin typeface="Courier New" panose="02070309020205020404" pitchFamily="49" charset="0"/>
              </a:rPr>
              <a:t> </a:t>
            </a:r>
            <a:r>
              <a:rPr lang="en-GB" sz="1600" b="0" dirty="0" err="1">
                <a:solidFill>
                  <a:schemeClr val="tx1"/>
                </a:solidFill>
                <a:effectLst/>
                <a:latin typeface="Courier New" panose="02070309020205020404" pitchFamily="49" charset="0"/>
              </a:rPr>
              <a:t>dengan</a:t>
            </a:r>
            <a:r>
              <a:rPr lang="en-GB" sz="1600" b="0" dirty="0">
                <a:solidFill>
                  <a:schemeClr val="tx1"/>
                </a:solidFill>
                <a:effectLst/>
                <a:latin typeface="Courier New" panose="02070309020205020404" pitchFamily="49" charset="0"/>
              </a:rPr>
              <a:t> 'Word2Vec’:”, </a:t>
            </a:r>
            <a:r>
              <a:rPr lang="en-GB" sz="1600" b="0" dirty="0" err="1">
                <a:solidFill>
                  <a:schemeClr val="tx1"/>
                </a:solidFill>
                <a:effectLst/>
                <a:latin typeface="Courier New" panose="02070309020205020404" pitchFamily="49" charset="0"/>
              </a:rPr>
              <a:t>similar_words</a:t>
            </a:r>
            <a:r>
              <a:rPr lang="en-GB" sz="1600" b="0" dirty="0">
                <a:solidFill>
                  <a:schemeClr val="tx1"/>
                </a:solidFill>
                <a:effectLst/>
                <a:latin typeface="Courier New" panose="02070309020205020404" pitchFamily="49" charset="0"/>
              </a:rPr>
              <a:t>)</a:t>
            </a:r>
          </a:p>
          <a:p>
            <a:endParaRPr lang="en-GB" sz="1600" dirty="0">
              <a:solidFill>
                <a:schemeClr val="tx1"/>
              </a:solidFill>
              <a:latin typeface="Courier New" panose="02070309020205020404" pitchFamily="49" charset="0"/>
            </a:endParaRPr>
          </a:p>
          <a:p>
            <a:r>
              <a:rPr lang="en-ID" sz="2000" dirty="0" err="1"/>
              <a:t>Menyimpan</a:t>
            </a:r>
            <a:r>
              <a:rPr lang="en-ID" sz="2000" dirty="0"/>
              <a:t> dan </a:t>
            </a:r>
            <a:r>
              <a:rPr lang="en-ID" sz="2000" dirty="0" err="1"/>
              <a:t>Memuat</a:t>
            </a:r>
            <a:r>
              <a:rPr lang="en-ID" sz="2000" dirty="0"/>
              <a:t> Model</a:t>
            </a:r>
            <a:endParaRPr lang="en-GB" sz="1600" dirty="0">
              <a:solidFill>
                <a:schemeClr val="tx1"/>
              </a:solidFill>
              <a:latin typeface="Courier New" panose="02070309020205020404" pitchFamily="49" charset="0"/>
            </a:endParaRPr>
          </a:p>
          <a:p>
            <a:r>
              <a:rPr lang="en-GB" sz="1600" b="0" dirty="0" err="1">
                <a:solidFill>
                  <a:schemeClr val="tx1"/>
                </a:solidFill>
                <a:effectLst/>
                <a:latin typeface="Courier New" panose="02070309020205020404" pitchFamily="49" charset="0"/>
              </a:rPr>
              <a:t>wordvec.save</a:t>
            </a:r>
            <a:r>
              <a:rPr lang="en-GB" sz="1600" b="0" dirty="0">
                <a:solidFill>
                  <a:schemeClr val="tx1"/>
                </a:solidFill>
                <a:effectLst/>
                <a:latin typeface="Courier New" panose="02070309020205020404" pitchFamily="49" charset="0"/>
              </a:rPr>
              <a:t>("word2vec.model")</a:t>
            </a:r>
          </a:p>
          <a:p>
            <a:r>
              <a:rPr lang="en-GB" sz="1600" b="0" dirty="0" err="1">
                <a:solidFill>
                  <a:schemeClr val="tx1"/>
                </a:solidFill>
                <a:effectLst/>
                <a:latin typeface="Courier New" panose="02070309020205020404" pitchFamily="49" charset="0"/>
              </a:rPr>
              <a:t>loaded_model</a:t>
            </a:r>
            <a:r>
              <a:rPr lang="en-GB" sz="1600" b="0" dirty="0">
                <a:solidFill>
                  <a:schemeClr val="tx1"/>
                </a:solidFill>
                <a:effectLst/>
                <a:latin typeface="Courier New" panose="02070309020205020404" pitchFamily="49" charset="0"/>
              </a:rPr>
              <a:t> = Word2Vec.load("word2vec.model")</a:t>
            </a:r>
          </a:p>
          <a:p>
            <a:endParaRPr lang="en-GB" sz="1600" b="0" dirty="0">
              <a:solidFill>
                <a:schemeClr val="tx1"/>
              </a:solidFill>
              <a:effectLst/>
              <a:latin typeface="Courier New" panose="02070309020205020404" pitchFamily="49" charset="0"/>
            </a:endParaRPr>
          </a:p>
        </p:txBody>
      </p:sp>
    </p:spTree>
    <p:extLst>
      <p:ext uri="{BB962C8B-B14F-4D97-AF65-F5344CB8AC3E}">
        <p14:creationId xmlns:p14="http://schemas.microsoft.com/office/powerpoint/2010/main" val="14099681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2539B-DFBD-1E00-2D3D-0D574A88363B}"/>
              </a:ext>
            </a:extLst>
          </p:cNvPr>
          <p:cNvSpPr>
            <a:spLocks noGrp="1"/>
          </p:cNvSpPr>
          <p:nvPr>
            <p:ph type="title"/>
          </p:nvPr>
        </p:nvSpPr>
        <p:spPr/>
        <p:txBody>
          <a:bodyPr/>
          <a:lstStyle/>
          <a:p>
            <a:r>
              <a:rPr lang="en-US" dirty="0"/>
              <a:t>Ref </a:t>
            </a:r>
            <a:r>
              <a:rPr lang="en-US" dirty="0" err="1"/>
              <a:t>Tambahan</a:t>
            </a:r>
            <a:br>
              <a:rPr lang="en-US" dirty="0"/>
            </a:br>
            <a:endParaRPr lang="id-ID" dirty="0"/>
          </a:p>
        </p:txBody>
      </p:sp>
      <p:sp>
        <p:nvSpPr>
          <p:cNvPr id="3" name="TextBox 2">
            <a:extLst>
              <a:ext uri="{FF2B5EF4-FFF2-40B4-BE49-F238E27FC236}">
                <a16:creationId xmlns:a16="http://schemas.microsoft.com/office/drawing/2014/main" id="{3E766376-851C-D90C-4F96-D7060C178383}"/>
              </a:ext>
            </a:extLst>
          </p:cNvPr>
          <p:cNvSpPr txBox="1"/>
          <p:nvPr/>
        </p:nvSpPr>
        <p:spPr>
          <a:xfrm>
            <a:off x="457200" y="694313"/>
            <a:ext cx="8454452" cy="353943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GB" b="0" dirty="0">
                <a:solidFill>
                  <a:srgbClr val="000000"/>
                </a:solidFill>
                <a:effectLst/>
                <a:latin typeface="Courier New" panose="02070309020205020404" pitchFamily="49" charset="0"/>
                <a:hlinkClick r:id="rId2"/>
              </a:rPr>
              <a:t>https://www.geeksforgeeks.org/word-embeddings-in-nlp/</a:t>
            </a:r>
            <a:endParaRPr lang="en-GB" b="0" dirty="0">
              <a:solidFill>
                <a:srgbClr val="000000"/>
              </a:solidFill>
              <a:effectLst/>
              <a:latin typeface="Courier New" panose="02070309020205020404" pitchFamily="49" charset="0"/>
            </a:endParaRPr>
          </a:p>
          <a:p>
            <a:endParaRPr lang="en-GB" dirty="0">
              <a:solidFill>
                <a:srgbClr val="000000"/>
              </a:solidFill>
              <a:latin typeface="Courier New" panose="02070309020205020404" pitchFamily="49" charset="0"/>
            </a:endParaRPr>
          </a:p>
          <a:p>
            <a:r>
              <a:rPr lang="id-ID" b="0" dirty="0">
                <a:solidFill>
                  <a:srgbClr val="000000"/>
                </a:solidFill>
                <a:effectLst/>
                <a:latin typeface="Courier New" panose="02070309020205020404" pitchFamily="49" charset="0"/>
                <a:hlinkClick r:id="rId3"/>
              </a:rPr>
              <a:t>https://www.oncrawl.com/technical-seo/word-vectors-structured-markup-supercharges/</a:t>
            </a:r>
            <a:endParaRPr lang="en-GB" b="0" dirty="0">
              <a:solidFill>
                <a:srgbClr val="000000"/>
              </a:solidFill>
              <a:effectLst/>
              <a:latin typeface="Courier New" panose="02070309020205020404" pitchFamily="49" charset="0"/>
            </a:endParaRPr>
          </a:p>
          <a:p>
            <a:endParaRPr lang="en-GB" dirty="0">
              <a:solidFill>
                <a:srgbClr val="000000"/>
              </a:solidFill>
              <a:latin typeface="Courier New" panose="02070309020205020404" pitchFamily="49" charset="0"/>
            </a:endParaRPr>
          </a:p>
          <a:p>
            <a:r>
              <a:rPr lang="id-ID" b="0" dirty="0">
                <a:solidFill>
                  <a:srgbClr val="000000"/>
                </a:solidFill>
                <a:effectLst/>
                <a:latin typeface="Courier New" panose="02070309020205020404" pitchFamily="49" charset="0"/>
                <a:hlinkClick r:id="rId4"/>
              </a:rPr>
              <a:t>https://parthdevai.medium.com/understanding-word-vector-representation-in-python-a-beginners-guide-803d81722639</a:t>
            </a:r>
            <a:endParaRPr lang="en-GB" b="0" dirty="0">
              <a:solidFill>
                <a:srgbClr val="000000"/>
              </a:solidFill>
              <a:effectLst/>
              <a:latin typeface="Courier New" panose="02070309020205020404" pitchFamily="49" charset="0"/>
            </a:endParaRPr>
          </a:p>
          <a:p>
            <a:endParaRPr lang="en-GB" dirty="0">
              <a:solidFill>
                <a:srgbClr val="000000"/>
              </a:solidFill>
              <a:latin typeface="Courier New" panose="02070309020205020404" pitchFamily="49" charset="0"/>
            </a:endParaRPr>
          </a:p>
          <a:p>
            <a:r>
              <a:rPr lang="en-GB" dirty="0">
                <a:solidFill>
                  <a:srgbClr val="000000"/>
                </a:solidFill>
                <a:latin typeface="Courier New" panose="02070309020205020404" pitchFamily="49" charset="0"/>
                <a:hlinkClick r:id="rId5"/>
              </a:rPr>
              <a:t>https://dzone.com/articles/introduction-to-word-vectors</a:t>
            </a:r>
            <a:endParaRPr lang="en-GB" dirty="0">
              <a:solidFill>
                <a:srgbClr val="000000"/>
              </a:solidFill>
              <a:latin typeface="Courier New" panose="02070309020205020404" pitchFamily="49" charset="0"/>
            </a:endParaRPr>
          </a:p>
          <a:p>
            <a:endParaRPr lang="en-GB" dirty="0">
              <a:solidFill>
                <a:srgbClr val="000000"/>
              </a:solidFill>
              <a:latin typeface="Courier New" panose="02070309020205020404" pitchFamily="49" charset="0"/>
            </a:endParaRPr>
          </a:p>
          <a:p>
            <a:r>
              <a:rPr lang="en-GB" dirty="0">
                <a:solidFill>
                  <a:srgbClr val="000000"/>
                </a:solidFill>
                <a:latin typeface="Courier New" panose="02070309020205020404" pitchFamily="49" charset="0"/>
                <a:hlinkClick r:id="rId6"/>
              </a:rPr>
              <a:t>https://en.wikipedia.org/wiki/Word2vec</a:t>
            </a:r>
            <a:endParaRPr lang="en-GB" dirty="0">
              <a:solidFill>
                <a:srgbClr val="000000"/>
              </a:solidFill>
              <a:latin typeface="Courier New" panose="02070309020205020404" pitchFamily="49" charset="0"/>
            </a:endParaRPr>
          </a:p>
          <a:p>
            <a:endParaRPr lang="en-GB" dirty="0">
              <a:solidFill>
                <a:srgbClr val="000000"/>
              </a:solidFill>
              <a:latin typeface="Courier New" panose="02070309020205020404" pitchFamily="49" charset="0"/>
            </a:endParaRPr>
          </a:p>
          <a:p>
            <a:r>
              <a:rPr lang="en-GB" dirty="0">
                <a:solidFill>
                  <a:srgbClr val="000000"/>
                </a:solidFill>
                <a:latin typeface="Courier New" panose="02070309020205020404" pitchFamily="49" charset="0"/>
                <a:hlinkClick r:id="rId7"/>
              </a:rPr>
              <a:t>https://www.turing.com/kb/guide-on-word-embeddings-in-nlp</a:t>
            </a:r>
            <a:endParaRPr lang="en-GB" dirty="0">
              <a:solidFill>
                <a:srgbClr val="000000"/>
              </a:solidFill>
              <a:latin typeface="Courier New" panose="02070309020205020404" pitchFamily="49" charset="0"/>
            </a:endParaRPr>
          </a:p>
          <a:p>
            <a:endParaRPr lang="en-GB" dirty="0">
              <a:solidFill>
                <a:srgbClr val="000000"/>
              </a:solidFill>
              <a:latin typeface="Courier New" panose="02070309020205020404" pitchFamily="49" charset="0"/>
            </a:endParaRPr>
          </a:p>
          <a:p>
            <a:r>
              <a:rPr lang="en-GB" dirty="0">
                <a:solidFill>
                  <a:srgbClr val="000000"/>
                </a:solidFill>
                <a:latin typeface="Courier New" panose="02070309020205020404" pitchFamily="49" charset="0"/>
                <a:hlinkClick r:id="rId8"/>
              </a:rPr>
              <a:t>https://www.youtube.com/watch?v=ERibwqs9p38</a:t>
            </a:r>
            <a:endParaRPr lang="en-GB" dirty="0">
              <a:solidFill>
                <a:srgbClr val="000000"/>
              </a:solidFill>
              <a:latin typeface="Courier New" panose="02070309020205020404" pitchFamily="49" charset="0"/>
            </a:endParaRPr>
          </a:p>
          <a:p>
            <a:endParaRPr lang="en-GB" dirty="0">
              <a:solidFill>
                <a:srgbClr val="000000"/>
              </a:solidFill>
              <a:latin typeface="Courier New" panose="02070309020205020404" pitchFamily="49" charset="0"/>
            </a:endParaRPr>
          </a:p>
        </p:txBody>
      </p:sp>
    </p:spTree>
    <p:extLst>
      <p:ext uri="{BB962C8B-B14F-4D97-AF65-F5344CB8AC3E}">
        <p14:creationId xmlns:p14="http://schemas.microsoft.com/office/powerpoint/2010/main" val="665078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75F07-46CF-3A19-DB6F-43ADF6DB3154}"/>
              </a:ext>
            </a:extLst>
          </p:cNvPr>
          <p:cNvSpPr>
            <a:spLocks noGrp="1"/>
          </p:cNvSpPr>
          <p:nvPr>
            <p:ph type="title"/>
          </p:nvPr>
        </p:nvSpPr>
        <p:spPr/>
        <p:txBody>
          <a:bodyPr/>
          <a:lstStyle/>
          <a:p>
            <a:r>
              <a:rPr lang="en-US" dirty="0" err="1"/>
              <a:t>Tugas</a:t>
            </a:r>
            <a:endParaRPr lang="id-ID" dirty="0"/>
          </a:p>
        </p:txBody>
      </p:sp>
      <p:sp>
        <p:nvSpPr>
          <p:cNvPr id="3" name="TextBox 2">
            <a:extLst>
              <a:ext uri="{FF2B5EF4-FFF2-40B4-BE49-F238E27FC236}">
                <a16:creationId xmlns:a16="http://schemas.microsoft.com/office/drawing/2014/main" id="{8D7B6D49-8C44-E743-E3E1-2A805D1EF715}"/>
              </a:ext>
            </a:extLst>
          </p:cNvPr>
          <p:cNvSpPr txBox="1"/>
          <p:nvPr/>
        </p:nvSpPr>
        <p:spPr>
          <a:xfrm>
            <a:off x="689548" y="1309727"/>
            <a:ext cx="7764904" cy="1015663"/>
          </a:xfrm>
          <a:prstGeom prst="rect">
            <a:avLst/>
          </a:prstGeom>
          <a:noFill/>
        </p:spPr>
        <p:txBody>
          <a:bodyPr wrap="square">
            <a:spAutoFit/>
          </a:bodyPr>
          <a:lstStyle/>
          <a:p>
            <a:pPr marL="285750" indent="-285750">
              <a:buFont typeface="Arial" panose="020B0604020202020204" pitchFamily="34" charset="0"/>
              <a:buChar char="•"/>
            </a:pPr>
            <a:r>
              <a:rPr lang="en-US" sz="2000" dirty="0"/>
              <a:t>Cari 10 </a:t>
            </a:r>
            <a:r>
              <a:rPr lang="en-US" sz="2000" dirty="0" err="1"/>
              <a:t>jurnal</a:t>
            </a:r>
            <a:r>
              <a:rPr lang="en-US" sz="2000" dirty="0"/>
              <a:t> </a:t>
            </a:r>
            <a:r>
              <a:rPr lang="en-US" sz="2000" dirty="0" err="1"/>
              <a:t>terkait</a:t>
            </a:r>
            <a:r>
              <a:rPr lang="en-US" sz="2000" dirty="0"/>
              <a:t> </a:t>
            </a:r>
            <a:r>
              <a:rPr lang="en-US" sz="2000" dirty="0" err="1"/>
              <a:t>dengan</a:t>
            </a:r>
            <a:r>
              <a:rPr lang="en-US" sz="2000" dirty="0"/>
              <a:t> Word Vector Representation </a:t>
            </a:r>
          </a:p>
          <a:p>
            <a:pPr marL="285750" indent="-285750">
              <a:buFont typeface="Arial" panose="020B0604020202020204" pitchFamily="34" charset="0"/>
              <a:buChar char="•"/>
            </a:pPr>
            <a:r>
              <a:rPr lang="en-US" sz="2000" dirty="0" err="1"/>
              <a:t>Buatlah</a:t>
            </a:r>
            <a:r>
              <a:rPr lang="en-US" sz="2000" dirty="0"/>
              <a:t> interface </a:t>
            </a:r>
            <a:r>
              <a:rPr lang="en-US" sz="2000" dirty="0" err="1"/>
              <a:t>untuk</a:t>
            </a:r>
            <a:r>
              <a:rPr lang="en-US" sz="2000" dirty="0"/>
              <a:t> </a:t>
            </a:r>
            <a:r>
              <a:rPr lang="en-US" sz="2000" dirty="0" err="1"/>
              <a:t>menampilkan</a:t>
            </a:r>
            <a:r>
              <a:rPr lang="en-US" sz="2000" dirty="0"/>
              <a:t> </a:t>
            </a:r>
            <a:r>
              <a:rPr lang="en-US" sz="2000" dirty="0" err="1"/>
              <a:t>hasil</a:t>
            </a:r>
            <a:r>
              <a:rPr lang="en-US" sz="2000" dirty="0"/>
              <a:t> </a:t>
            </a:r>
            <a:r>
              <a:rPr lang="en-US" sz="2000" dirty="0" err="1"/>
              <a:t>dari</a:t>
            </a:r>
            <a:r>
              <a:rPr lang="en-US" sz="2000" dirty="0"/>
              <a:t> Word Vector Representations</a:t>
            </a:r>
            <a:endParaRPr lang="id-ID" sz="2000" dirty="0"/>
          </a:p>
        </p:txBody>
      </p:sp>
    </p:spTree>
    <p:extLst>
      <p:ext uri="{BB962C8B-B14F-4D97-AF65-F5344CB8AC3E}">
        <p14:creationId xmlns:p14="http://schemas.microsoft.com/office/powerpoint/2010/main" val="3926796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grpSp>
        <p:nvGrpSpPr>
          <p:cNvPr id="2" name="Group 1">
            <a:extLst>
              <a:ext uri="{FF2B5EF4-FFF2-40B4-BE49-F238E27FC236}">
                <a16:creationId xmlns:a16="http://schemas.microsoft.com/office/drawing/2014/main" id="{8502718F-5841-492F-D177-50BFA1CD0C42}"/>
              </a:ext>
            </a:extLst>
          </p:cNvPr>
          <p:cNvGrpSpPr/>
          <p:nvPr/>
        </p:nvGrpSpPr>
        <p:grpSpPr>
          <a:xfrm>
            <a:off x="650240" y="2047985"/>
            <a:ext cx="7843520" cy="2430569"/>
            <a:chOff x="721360" y="2047985"/>
            <a:chExt cx="7843520" cy="2430569"/>
          </a:xfrm>
        </p:grpSpPr>
        <p:sp>
          <p:nvSpPr>
            <p:cNvPr id="3" name="Rectangle: Rounded Corners 2">
              <a:extLst>
                <a:ext uri="{FF2B5EF4-FFF2-40B4-BE49-F238E27FC236}">
                  <a16:creationId xmlns:a16="http://schemas.microsoft.com/office/drawing/2014/main" id="{0D04DC51-7035-D354-8C9A-2DB62C0A6529}"/>
                </a:ext>
              </a:extLst>
            </p:cNvPr>
            <p:cNvSpPr/>
            <p:nvPr/>
          </p:nvSpPr>
          <p:spPr>
            <a:xfrm>
              <a:off x="3627120" y="2047985"/>
              <a:ext cx="4937760" cy="2430569"/>
            </a:xfrm>
            <a:prstGeom prst="round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id-ID" dirty="0"/>
            </a:p>
          </p:txBody>
        </p:sp>
        <p:sp>
          <p:nvSpPr>
            <p:cNvPr id="4" name="Google Shape;1547;p43">
              <a:extLst>
                <a:ext uri="{FF2B5EF4-FFF2-40B4-BE49-F238E27FC236}">
                  <a16:creationId xmlns:a16="http://schemas.microsoft.com/office/drawing/2014/main" id="{104ED25C-788C-CD21-CCA7-1BB13C3F0A24}"/>
                </a:ext>
              </a:extLst>
            </p:cNvPr>
            <p:cNvSpPr/>
            <p:nvPr/>
          </p:nvSpPr>
          <p:spPr>
            <a:xfrm>
              <a:off x="907185" y="2171911"/>
              <a:ext cx="2073000" cy="2137800"/>
            </a:xfrm>
            <a:prstGeom prst="roundRect">
              <a:avLst>
                <a:gd name="adj" fmla="val 50000"/>
              </a:avLst>
            </a:prstGeom>
            <a:blipFill dpi="0" rotWithShape="1">
              <a:blip r:embed="rId3">
                <a:extLst>
                  <a:ext uri="{28A0092B-C50C-407E-A947-70E740481C1C}">
                    <a14:useLocalDpi xmlns:a14="http://schemas.microsoft.com/office/drawing/2010/main" val="0"/>
                  </a:ext>
                </a:extLst>
              </a:blip>
              <a:srcRect/>
              <a:stretch>
                <a:fillRect/>
              </a:stretch>
            </a:blip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556;p43">
              <a:extLst>
                <a:ext uri="{FF2B5EF4-FFF2-40B4-BE49-F238E27FC236}">
                  <a16:creationId xmlns:a16="http://schemas.microsoft.com/office/drawing/2014/main" id="{8142CEFF-2DB2-B679-6E8C-87816174C14C}"/>
                </a:ext>
              </a:extLst>
            </p:cNvPr>
            <p:cNvSpPr/>
            <p:nvPr/>
          </p:nvSpPr>
          <p:spPr>
            <a:xfrm>
              <a:off x="721360" y="3449040"/>
              <a:ext cx="2444700" cy="481500"/>
            </a:xfrm>
            <a:prstGeom prst="roundRect">
              <a:avLst>
                <a:gd name="adj" fmla="val 50000"/>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900" b="1" dirty="0">
                  <a:solidFill>
                    <a:schemeClr val="dk1"/>
                  </a:solidFill>
                  <a:latin typeface="Fira Sans Extra Condensed"/>
                  <a:ea typeface="Fira Sans Extra Condensed"/>
                  <a:cs typeface="Fira Sans Extra Condensed"/>
                  <a:sym typeface="Fira Sans Extra Condensed"/>
                </a:rPr>
                <a:t>Terima Kasih</a:t>
              </a:r>
              <a:endParaRPr sz="1900" b="1" dirty="0">
                <a:solidFill>
                  <a:schemeClr val="dk1"/>
                </a:solidFill>
                <a:latin typeface="Fira Sans Extra Condensed"/>
                <a:ea typeface="Fira Sans Extra Condensed"/>
                <a:cs typeface="Fira Sans Extra Condensed"/>
                <a:sym typeface="Fira Sans Extra Condensed"/>
              </a:endParaRPr>
            </a:p>
          </p:txBody>
        </p:sp>
        <p:sp>
          <p:nvSpPr>
            <p:cNvPr id="13" name="TextBox 12">
              <a:extLst>
                <a:ext uri="{FF2B5EF4-FFF2-40B4-BE49-F238E27FC236}">
                  <a16:creationId xmlns:a16="http://schemas.microsoft.com/office/drawing/2014/main" id="{1ED6ACBA-8C23-C430-2F68-CB643FD566DC}"/>
                </a:ext>
              </a:extLst>
            </p:cNvPr>
            <p:cNvSpPr txBox="1"/>
            <p:nvPr/>
          </p:nvSpPr>
          <p:spPr>
            <a:xfrm>
              <a:off x="3810000" y="2216830"/>
              <a:ext cx="4572000" cy="1661993"/>
            </a:xfrm>
            <a:prstGeom prst="rect">
              <a:avLst/>
            </a:prstGeom>
            <a:noFill/>
          </p:spPr>
          <p:txBody>
            <a:bodyPr wrap="square">
              <a:spAutoFit/>
            </a:bodyPr>
            <a:lstStyle/>
            <a:p>
              <a:pPr>
                <a:spcAft>
                  <a:spcPts val="1200"/>
                </a:spcAft>
                <a:buNone/>
              </a:pPr>
              <a:r>
                <a:rPr lang="en-US" sz="1800" dirty="0"/>
                <a:t>Sajarwo Anggai</a:t>
              </a:r>
            </a:p>
            <a:p>
              <a:pPr>
                <a:spcAft>
                  <a:spcPts val="1200"/>
                </a:spcAft>
                <a:buNone/>
              </a:pPr>
              <a:r>
                <a:rPr lang="en-US" sz="1800" dirty="0" err="1"/>
                <a:t>Dosen</a:t>
              </a:r>
              <a:r>
                <a:rPr lang="en-US" sz="1800" dirty="0"/>
                <a:t> – Universitas </a:t>
              </a:r>
              <a:r>
                <a:rPr lang="en-US" sz="1800" dirty="0" err="1"/>
                <a:t>Pamulang</a:t>
              </a:r>
              <a:endParaRPr lang="en-US" sz="1800" dirty="0"/>
            </a:p>
            <a:p>
              <a:pPr>
                <a:spcAft>
                  <a:spcPts val="1200"/>
                </a:spcAft>
                <a:buNone/>
              </a:pPr>
              <a:r>
                <a:rPr lang="en-US" sz="1800" dirty="0"/>
                <a:t>NIDN	: 0421108703</a:t>
              </a:r>
            </a:p>
            <a:p>
              <a:pPr>
                <a:spcAft>
                  <a:spcPts val="1200"/>
                </a:spcAft>
                <a:buNone/>
              </a:pPr>
              <a:r>
                <a:rPr lang="en-US" sz="1800" dirty="0"/>
                <a:t>Email	: </a:t>
              </a:r>
              <a:r>
                <a:rPr lang="en-US" sz="1800" dirty="0">
                  <a:hlinkClick r:id="rId4"/>
                </a:rPr>
                <a:t>dosen02832@unpam.ac.id</a:t>
              </a:r>
              <a:r>
                <a:rPr lang="en-US" sz="1800" dirty="0"/>
                <a:t> </a:t>
              </a:r>
            </a:p>
          </p:txBody>
        </p:sp>
      </p:grpSp>
      <p:grpSp>
        <p:nvGrpSpPr>
          <p:cNvPr id="14" name="Group 13">
            <a:extLst>
              <a:ext uri="{FF2B5EF4-FFF2-40B4-BE49-F238E27FC236}">
                <a16:creationId xmlns:a16="http://schemas.microsoft.com/office/drawing/2014/main" id="{CB40ACBA-8D8C-566F-7F4F-61A007F0D3EE}"/>
              </a:ext>
            </a:extLst>
          </p:cNvPr>
          <p:cNvGrpSpPr/>
          <p:nvPr/>
        </p:nvGrpSpPr>
        <p:grpSpPr>
          <a:xfrm>
            <a:off x="2565014" y="159613"/>
            <a:ext cx="4539248" cy="959979"/>
            <a:chOff x="2881580" y="22161"/>
            <a:chExt cx="4539248" cy="959979"/>
          </a:xfrm>
        </p:grpSpPr>
        <p:pic>
          <p:nvPicPr>
            <p:cNvPr id="15" name="Picture 2">
              <a:extLst>
                <a:ext uri="{FF2B5EF4-FFF2-40B4-BE49-F238E27FC236}">
                  <a16:creationId xmlns:a16="http://schemas.microsoft.com/office/drawing/2014/main" id="{C22E36EF-6392-D089-64AC-0EA89E9297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1580" y="22161"/>
              <a:ext cx="959979" cy="95997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EE2E0F8B-965F-1A37-2780-7CF735E540F9}"/>
                </a:ext>
              </a:extLst>
            </p:cNvPr>
            <p:cNvSpPr txBox="1"/>
            <p:nvPr/>
          </p:nvSpPr>
          <p:spPr>
            <a:xfrm>
              <a:off x="3969471" y="85590"/>
              <a:ext cx="3428872" cy="707886"/>
            </a:xfrm>
            <a:prstGeom prst="rect">
              <a:avLst/>
            </a:prstGeom>
            <a:noFill/>
          </p:spPr>
          <p:txBody>
            <a:bodyPr wrap="square" rtlCol="0">
              <a:spAutoFit/>
            </a:bodyPr>
            <a:lstStyle/>
            <a:p>
              <a:pPr algn="ctr"/>
              <a:r>
                <a:rPr lang="en-US" sz="2000" dirty="0"/>
                <a:t>Universitas </a:t>
              </a:r>
              <a:r>
                <a:rPr lang="en-US" sz="2000" dirty="0" err="1"/>
                <a:t>Pamulang</a:t>
              </a:r>
              <a:endParaRPr lang="en-US" sz="2000" dirty="0"/>
            </a:p>
            <a:p>
              <a:pPr algn="ctr"/>
              <a:r>
                <a:rPr lang="en-US" sz="2000" dirty="0"/>
                <a:t>Prodi Teknik </a:t>
              </a:r>
              <a:r>
                <a:rPr lang="en-US" sz="2000" dirty="0" err="1"/>
                <a:t>Informatika</a:t>
              </a:r>
              <a:r>
                <a:rPr lang="en-US" sz="2000" dirty="0"/>
                <a:t> S-2</a:t>
              </a:r>
              <a:endParaRPr lang="id-ID" sz="2000" dirty="0"/>
            </a:p>
          </p:txBody>
        </p:sp>
        <p:cxnSp>
          <p:nvCxnSpPr>
            <p:cNvPr id="17" name="Straight Connector 16">
              <a:extLst>
                <a:ext uri="{FF2B5EF4-FFF2-40B4-BE49-F238E27FC236}">
                  <a16:creationId xmlns:a16="http://schemas.microsoft.com/office/drawing/2014/main" id="{4DAD29BC-83B4-75E9-A529-4F2DB031753B}"/>
                </a:ext>
              </a:extLst>
            </p:cNvPr>
            <p:cNvCxnSpPr>
              <a:cxnSpLocks/>
            </p:cNvCxnSpPr>
            <p:nvPr/>
          </p:nvCxnSpPr>
          <p:spPr>
            <a:xfrm>
              <a:off x="3991957" y="844276"/>
              <a:ext cx="3428871" cy="0"/>
            </a:xfrm>
            <a:prstGeom prst="line">
              <a:avLst/>
            </a:prstGeom>
            <a:ln w="38100"/>
          </p:spPr>
          <p:style>
            <a:lnRef idx="1">
              <a:schemeClr val="accent6"/>
            </a:lnRef>
            <a:fillRef idx="0">
              <a:schemeClr val="accent6"/>
            </a:fillRef>
            <a:effectRef idx="0">
              <a:schemeClr val="accent6"/>
            </a:effectRef>
            <a:fontRef idx="minor">
              <a:schemeClr val="tx1"/>
            </a:fontRef>
          </p:style>
        </p:cxn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4990D-F0BA-FC40-111C-AD3E232903C4}"/>
              </a:ext>
            </a:extLst>
          </p:cNvPr>
          <p:cNvSpPr>
            <a:spLocks noGrp="1"/>
          </p:cNvSpPr>
          <p:nvPr>
            <p:ph type="title"/>
          </p:nvPr>
        </p:nvSpPr>
        <p:spPr/>
        <p:txBody>
          <a:bodyPr/>
          <a:lstStyle/>
          <a:p>
            <a:r>
              <a:rPr lang="en-US" dirty="0"/>
              <a:t>NLP Pipeline</a:t>
            </a:r>
            <a:endParaRPr lang="id-ID" dirty="0"/>
          </a:p>
        </p:txBody>
      </p:sp>
      <p:graphicFrame>
        <p:nvGraphicFramePr>
          <p:cNvPr id="5" name="Diagram 4">
            <a:extLst>
              <a:ext uri="{FF2B5EF4-FFF2-40B4-BE49-F238E27FC236}">
                <a16:creationId xmlns:a16="http://schemas.microsoft.com/office/drawing/2014/main" id="{DD2C3471-7268-8F03-BEDD-7896BB5FDF0F}"/>
              </a:ext>
            </a:extLst>
          </p:cNvPr>
          <p:cNvGraphicFramePr/>
          <p:nvPr>
            <p:extLst>
              <p:ext uri="{D42A27DB-BD31-4B8C-83A1-F6EECF244321}">
                <p14:modId xmlns:p14="http://schemas.microsoft.com/office/powerpoint/2010/main" val="3141844052"/>
              </p:ext>
            </p:extLst>
          </p:nvPr>
        </p:nvGraphicFramePr>
        <p:xfrm>
          <a:off x="273570" y="731355"/>
          <a:ext cx="8596859" cy="17536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8F6B5C68-731B-DC0E-7D99-6EB930B93F5F}"/>
              </a:ext>
            </a:extLst>
          </p:cNvPr>
          <p:cNvSpPr txBox="1"/>
          <p:nvPr/>
        </p:nvSpPr>
        <p:spPr>
          <a:xfrm>
            <a:off x="109303" y="2337482"/>
            <a:ext cx="1801941" cy="2123658"/>
          </a:xfrm>
          <a:prstGeom prst="rect">
            <a:avLst/>
          </a:prstGeom>
          <a:noFill/>
        </p:spPr>
        <p:txBody>
          <a:bodyPr wrap="square">
            <a:spAutoFit/>
          </a:bodyPr>
          <a:lstStyle/>
          <a:p>
            <a:pPr marL="171450" indent="-171450">
              <a:buFont typeface="Arial" panose="020B0604020202020204" pitchFamily="34" charset="0"/>
              <a:buChar char="•"/>
            </a:pPr>
            <a:r>
              <a:rPr lang="en-US" sz="1200" dirty="0"/>
              <a:t>Segmentation/ </a:t>
            </a:r>
            <a:r>
              <a:rPr lang="id-ID" sz="1200" dirty="0" err="1"/>
              <a:t>Tokenization</a:t>
            </a:r>
            <a:endParaRPr lang="en-US" sz="1200" dirty="0"/>
          </a:p>
          <a:p>
            <a:pPr marL="171450" indent="-171450">
              <a:buFont typeface="Arial" panose="020B0604020202020204" pitchFamily="34" charset="0"/>
              <a:buChar char="•"/>
            </a:pPr>
            <a:r>
              <a:rPr lang="en-US" sz="1200" dirty="0"/>
              <a:t>Normalization/ </a:t>
            </a:r>
            <a:r>
              <a:rPr lang="id-ID" sz="1200" dirty="0" err="1"/>
              <a:t>Lowercasing</a:t>
            </a:r>
            <a:endParaRPr lang="en-US" sz="1200" dirty="0"/>
          </a:p>
          <a:p>
            <a:pPr marL="171450" indent="-171450">
              <a:buFont typeface="Arial" panose="020B0604020202020204" pitchFamily="34" charset="0"/>
              <a:buChar char="•"/>
            </a:pPr>
            <a:r>
              <a:rPr lang="id-ID" sz="1200" dirty="0" err="1"/>
              <a:t>Stopword</a:t>
            </a:r>
            <a:r>
              <a:rPr lang="id-ID" sz="1200" dirty="0"/>
              <a:t> </a:t>
            </a:r>
            <a:r>
              <a:rPr lang="id-ID" sz="1200" dirty="0" err="1"/>
              <a:t>Removal</a:t>
            </a:r>
            <a:endParaRPr lang="en-US" sz="1200" dirty="0"/>
          </a:p>
          <a:p>
            <a:pPr marL="171450" indent="-171450">
              <a:buFont typeface="Arial" panose="020B0604020202020204" pitchFamily="34" charset="0"/>
              <a:buChar char="•"/>
            </a:pPr>
            <a:r>
              <a:rPr lang="en-US" sz="1200" dirty="0"/>
              <a:t>Punctuation Removal</a:t>
            </a:r>
          </a:p>
          <a:p>
            <a:pPr marL="171450" indent="-171450">
              <a:buFont typeface="Arial" panose="020B0604020202020204" pitchFamily="34" charset="0"/>
              <a:buChar char="•"/>
            </a:pPr>
            <a:r>
              <a:rPr lang="id-ID" sz="1200" dirty="0" err="1"/>
              <a:t>Stemming</a:t>
            </a:r>
            <a:r>
              <a:rPr lang="en-US" sz="1200" dirty="0"/>
              <a:t>/</a:t>
            </a:r>
            <a:r>
              <a:rPr lang="id-ID" sz="1200" dirty="0"/>
              <a:t> </a:t>
            </a:r>
            <a:r>
              <a:rPr lang="id-ID" sz="1200" dirty="0" err="1"/>
              <a:t>Lemmatization</a:t>
            </a:r>
            <a:endParaRPr lang="en-US" sz="1200" dirty="0"/>
          </a:p>
          <a:p>
            <a:pPr marL="171450" indent="-171450">
              <a:buFont typeface="Arial" panose="020B0604020202020204" pitchFamily="34" charset="0"/>
              <a:buChar char="•"/>
            </a:pPr>
            <a:r>
              <a:rPr lang="en-US" sz="1200" dirty="0" err="1"/>
              <a:t>Depedency</a:t>
            </a:r>
            <a:r>
              <a:rPr lang="en-US" sz="1200" dirty="0"/>
              <a:t> parsing</a:t>
            </a:r>
          </a:p>
          <a:p>
            <a:pPr marL="171450" indent="-171450">
              <a:buFont typeface="Arial" panose="020B0604020202020204" pitchFamily="34" charset="0"/>
              <a:buChar char="•"/>
            </a:pPr>
            <a:r>
              <a:rPr lang="id-ID" sz="1200" dirty="0" err="1"/>
              <a:t>Part-of-Speech</a:t>
            </a:r>
            <a:r>
              <a:rPr lang="id-ID" sz="1200" dirty="0"/>
              <a:t> </a:t>
            </a:r>
            <a:r>
              <a:rPr lang="id-ID" sz="1200" dirty="0" err="1"/>
              <a:t>Tagging</a:t>
            </a:r>
            <a:endParaRPr lang="en-US" sz="1200" dirty="0"/>
          </a:p>
        </p:txBody>
      </p:sp>
      <p:sp>
        <p:nvSpPr>
          <p:cNvPr id="8" name="TextBox 7">
            <a:extLst>
              <a:ext uri="{FF2B5EF4-FFF2-40B4-BE49-F238E27FC236}">
                <a16:creationId xmlns:a16="http://schemas.microsoft.com/office/drawing/2014/main" id="{E267684F-38A6-8693-1DD9-F8DAF61B8B24}"/>
              </a:ext>
            </a:extLst>
          </p:cNvPr>
          <p:cNvSpPr txBox="1"/>
          <p:nvPr/>
        </p:nvSpPr>
        <p:spPr>
          <a:xfrm>
            <a:off x="1984947" y="2351535"/>
            <a:ext cx="1694511" cy="830997"/>
          </a:xfrm>
          <a:prstGeom prst="rect">
            <a:avLst/>
          </a:prstGeom>
          <a:noFill/>
        </p:spPr>
        <p:txBody>
          <a:bodyPr wrap="square">
            <a:spAutoFit/>
          </a:bodyPr>
          <a:lstStyle/>
          <a:p>
            <a:pPr marL="171450" indent="-171450">
              <a:buFont typeface="Arial" panose="020B0604020202020204" pitchFamily="34" charset="0"/>
              <a:buChar char="•"/>
            </a:pPr>
            <a:r>
              <a:rPr lang="id-ID" sz="1200" dirty="0" err="1"/>
              <a:t>Bag</a:t>
            </a:r>
            <a:r>
              <a:rPr lang="id-ID" sz="1200" dirty="0"/>
              <a:t> </a:t>
            </a:r>
            <a:r>
              <a:rPr lang="id-ID" sz="1200" dirty="0" err="1"/>
              <a:t>of</a:t>
            </a:r>
            <a:r>
              <a:rPr lang="id-ID" sz="1200" dirty="0"/>
              <a:t> </a:t>
            </a:r>
            <a:r>
              <a:rPr lang="id-ID" sz="1200" dirty="0" err="1"/>
              <a:t>Words</a:t>
            </a:r>
            <a:r>
              <a:rPr lang="id-ID" sz="1200" dirty="0"/>
              <a:t> (</a:t>
            </a:r>
            <a:r>
              <a:rPr lang="id-ID" sz="1200" dirty="0" err="1"/>
              <a:t>BoW</a:t>
            </a:r>
            <a:r>
              <a:rPr lang="id-ID" sz="1200" dirty="0"/>
              <a:t>)</a:t>
            </a:r>
            <a:endParaRPr lang="en-US" sz="1200" dirty="0"/>
          </a:p>
          <a:p>
            <a:pPr marL="171450" indent="-171450">
              <a:buFont typeface="Arial" panose="020B0604020202020204" pitchFamily="34" charset="0"/>
              <a:buChar char="•"/>
            </a:pPr>
            <a:r>
              <a:rPr lang="id-ID" sz="1200" dirty="0"/>
              <a:t>TF-IDF</a:t>
            </a:r>
            <a:endParaRPr lang="en-US" sz="1200" dirty="0"/>
          </a:p>
          <a:p>
            <a:pPr marL="171450" indent="-171450">
              <a:buFont typeface="Arial" panose="020B0604020202020204" pitchFamily="34" charset="0"/>
              <a:buChar char="•"/>
            </a:pPr>
            <a:r>
              <a:rPr lang="id-ID" sz="1200" dirty="0"/>
              <a:t>Word </a:t>
            </a:r>
            <a:r>
              <a:rPr lang="id-ID" sz="1200" dirty="0" err="1"/>
              <a:t>Embeddings</a:t>
            </a:r>
            <a:endParaRPr lang="id-ID" sz="1200" dirty="0"/>
          </a:p>
        </p:txBody>
      </p:sp>
      <p:sp>
        <p:nvSpPr>
          <p:cNvPr id="9" name="TextBox 8">
            <a:extLst>
              <a:ext uri="{FF2B5EF4-FFF2-40B4-BE49-F238E27FC236}">
                <a16:creationId xmlns:a16="http://schemas.microsoft.com/office/drawing/2014/main" id="{9C61D77E-11BA-D18F-5C14-9965D3D73460}"/>
              </a:ext>
            </a:extLst>
          </p:cNvPr>
          <p:cNvSpPr txBox="1"/>
          <p:nvPr/>
        </p:nvSpPr>
        <p:spPr>
          <a:xfrm>
            <a:off x="3843728" y="2340917"/>
            <a:ext cx="1694513" cy="461665"/>
          </a:xfrm>
          <a:prstGeom prst="rect">
            <a:avLst/>
          </a:prstGeom>
          <a:noFill/>
        </p:spPr>
        <p:txBody>
          <a:bodyPr wrap="square">
            <a:spAutoFit/>
          </a:bodyPr>
          <a:lstStyle/>
          <a:p>
            <a:pPr marL="171450" indent="-171450">
              <a:buFont typeface="Arial" panose="020B0604020202020204" pitchFamily="34" charset="0"/>
              <a:buChar char="•"/>
            </a:pPr>
            <a:r>
              <a:rPr lang="en-US" sz="1200" dirty="0"/>
              <a:t>Machine Learning</a:t>
            </a:r>
          </a:p>
          <a:p>
            <a:pPr marL="171450" indent="-171450">
              <a:buFont typeface="Arial" panose="020B0604020202020204" pitchFamily="34" charset="0"/>
              <a:buChar char="•"/>
            </a:pPr>
            <a:r>
              <a:rPr lang="en-US" sz="1200" dirty="0"/>
              <a:t>Deep Learning</a:t>
            </a:r>
            <a:endParaRPr lang="id-ID" sz="1200" dirty="0"/>
          </a:p>
        </p:txBody>
      </p:sp>
      <p:sp>
        <p:nvSpPr>
          <p:cNvPr id="10" name="TextBox 9">
            <a:extLst>
              <a:ext uri="{FF2B5EF4-FFF2-40B4-BE49-F238E27FC236}">
                <a16:creationId xmlns:a16="http://schemas.microsoft.com/office/drawing/2014/main" id="{B4469D43-6D24-5DE4-083A-8D51EA3709D3}"/>
              </a:ext>
            </a:extLst>
          </p:cNvPr>
          <p:cNvSpPr txBox="1"/>
          <p:nvPr/>
        </p:nvSpPr>
        <p:spPr>
          <a:xfrm>
            <a:off x="5702510" y="2337482"/>
            <a:ext cx="1530246" cy="646331"/>
          </a:xfrm>
          <a:prstGeom prst="rect">
            <a:avLst/>
          </a:prstGeom>
          <a:noFill/>
        </p:spPr>
        <p:txBody>
          <a:bodyPr wrap="square">
            <a:spAutoFit/>
          </a:bodyPr>
          <a:lstStyle/>
          <a:p>
            <a:pPr marL="171450" indent="-171450">
              <a:buFont typeface="Arial" panose="020B0604020202020204" pitchFamily="34" charset="0"/>
              <a:buChar char="•"/>
            </a:pPr>
            <a:r>
              <a:rPr lang="en-US" sz="1200" dirty="0"/>
              <a:t>Prediction</a:t>
            </a:r>
          </a:p>
          <a:p>
            <a:pPr marL="171450" indent="-171450">
              <a:buFont typeface="Arial" panose="020B0604020202020204" pitchFamily="34" charset="0"/>
              <a:buChar char="•"/>
            </a:pPr>
            <a:r>
              <a:rPr lang="id-ID" sz="1200" dirty="0" err="1"/>
              <a:t>Evaluation</a:t>
            </a:r>
            <a:endParaRPr lang="en-US" sz="1200" dirty="0"/>
          </a:p>
          <a:p>
            <a:pPr marL="171450" indent="-171450">
              <a:buFont typeface="Arial" panose="020B0604020202020204" pitchFamily="34" charset="0"/>
              <a:buChar char="•"/>
            </a:pPr>
            <a:r>
              <a:rPr lang="id-ID" sz="1200" dirty="0"/>
              <a:t>Fine-Tuning</a:t>
            </a:r>
          </a:p>
        </p:txBody>
      </p:sp>
      <p:sp>
        <p:nvSpPr>
          <p:cNvPr id="11" name="TextBox 10">
            <a:extLst>
              <a:ext uri="{FF2B5EF4-FFF2-40B4-BE49-F238E27FC236}">
                <a16:creationId xmlns:a16="http://schemas.microsoft.com/office/drawing/2014/main" id="{A95D8D42-86C8-DF66-5051-A6B867A807BC}"/>
              </a:ext>
            </a:extLst>
          </p:cNvPr>
          <p:cNvSpPr txBox="1"/>
          <p:nvPr/>
        </p:nvSpPr>
        <p:spPr>
          <a:xfrm>
            <a:off x="7504451" y="2279156"/>
            <a:ext cx="1530246" cy="646331"/>
          </a:xfrm>
          <a:prstGeom prst="rect">
            <a:avLst/>
          </a:prstGeom>
          <a:noFill/>
        </p:spPr>
        <p:txBody>
          <a:bodyPr wrap="square">
            <a:spAutoFit/>
          </a:bodyPr>
          <a:lstStyle/>
          <a:p>
            <a:pPr marL="171450" indent="-171450">
              <a:buFont typeface="Arial" panose="020B0604020202020204" pitchFamily="34" charset="0"/>
              <a:buChar char="•"/>
            </a:pPr>
            <a:r>
              <a:rPr lang="en-US" sz="1200" dirty="0"/>
              <a:t>Production</a:t>
            </a:r>
          </a:p>
          <a:p>
            <a:pPr marL="171450" indent="-171450">
              <a:buFont typeface="Arial" panose="020B0604020202020204" pitchFamily="34" charset="0"/>
              <a:buChar char="•"/>
            </a:pPr>
            <a:r>
              <a:rPr lang="en-US" sz="1200" dirty="0"/>
              <a:t>Monitoring and Updating</a:t>
            </a:r>
            <a:endParaRPr lang="id-ID" sz="1200" dirty="0"/>
          </a:p>
        </p:txBody>
      </p:sp>
    </p:spTree>
    <p:extLst>
      <p:ext uri="{BB962C8B-B14F-4D97-AF65-F5344CB8AC3E}">
        <p14:creationId xmlns:p14="http://schemas.microsoft.com/office/powerpoint/2010/main" val="4275680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6">
          <a:extLst>
            <a:ext uri="{FF2B5EF4-FFF2-40B4-BE49-F238E27FC236}">
              <a16:creationId xmlns:a16="http://schemas.microsoft.com/office/drawing/2014/main" id="{60FD35E0-4585-279A-2F08-F13271285431}"/>
            </a:ext>
          </a:extLst>
        </p:cNvPr>
        <p:cNvGrpSpPr/>
        <p:nvPr/>
      </p:nvGrpSpPr>
      <p:grpSpPr>
        <a:xfrm>
          <a:off x="0" y="0"/>
          <a:ext cx="0" cy="0"/>
          <a:chOff x="0" y="0"/>
          <a:chExt cx="0" cy="0"/>
        </a:xfrm>
      </p:grpSpPr>
      <p:sp>
        <p:nvSpPr>
          <p:cNvPr id="219" name="Google Shape;219;p18">
            <a:extLst>
              <a:ext uri="{FF2B5EF4-FFF2-40B4-BE49-F238E27FC236}">
                <a16:creationId xmlns:a16="http://schemas.microsoft.com/office/drawing/2014/main" id="{8D3CDED1-4422-37E6-9B42-88ED2EFA1ACA}"/>
              </a:ext>
            </a:extLst>
          </p:cNvPr>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solidFill>
                  <a:schemeClr val="dk1"/>
                </a:solidFill>
                <a:latin typeface="Calibri" panose="020F0502020204030204" pitchFamily="34" charset="0"/>
                <a:ea typeface="Calibri" panose="020F0502020204030204" pitchFamily="34" charset="0"/>
                <a:cs typeface="Calibri" panose="020F0502020204030204" pitchFamily="34" charset="0"/>
              </a:rPr>
              <a:t>Word Vector</a:t>
            </a:r>
            <a:br>
              <a:rPr lang="en" dirty="0">
                <a:solidFill>
                  <a:schemeClr val="dk1"/>
                </a:solidFill>
                <a:latin typeface="Calibri" panose="020F0502020204030204" pitchFamily="34" charset="0"/>
                <a:ea typeface="Calibri" panose="020F0502020204030204" pitchFamily="34" charset="0"/>
                <a:cs typeface="Calibri" panose="020F0502020204030204" pitchFamily="34" charset="0"/>
              </a:rPr>
            </a:br>
            <a:endParaRPr dirty="0">
              <a:solidFill>
                <a:schemeClr val="dk1"/>
              </a:solidFill>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007E0A03-DDEF-7CDF-3D5C-4A07D934A82A}"/>
              </a:ext>
            </a:extLst>
          </p:cNvPr>
          <p:cNvSpPr txBox="1"/>
          <p:nvPr/>
        </p:nvSpPr>
        <p:spPr>
          <a:xfrm>
            <a:off x="553064" y="773872"/>
            <a:ext cx="8037871" cy="3139321"/>
          </a:xfrm>
          <a:prstGeom prst="rect">
            <a:avLst/>
          </a:prstGeom>
          <a:noFill/>
        </p:spPr>
        <p:txBody>
          <a:bodyPr wrap="square">
            <a:spAutoFit/>
          </a:bodyPr>
          <a:lstStyle/>
          <a:p>
            <a:pPr algn="just"/>
            <a:r>
              <a:rPr lang="en-GB" sz="1800" b="0" i="0" dirty="0">
                <a:solidFill>
                  <a:srgbClr val="242021"/>
                </a:solidFill>
                <a:effectLst/>
                <a:latin typeface="+mj-lt"/>
              </a:rPr>
              <a:t>Word vectors are a type of word representation that captures the semantic meaning of words. They are numerical representations of words in a high-dimensional space, where each word is represented by a vector. These vectors enable computers to understand relationships between words and to perform various natural language processing tasks.</a:t>
            </a:r>
          </a:p>
          <a:p>
            <a:pPr algn="just"/>
            <a:endParaRPr lang="en-GB" sz="1800" dirty="0">
              <a:solidFill>
                <a:srgbClr val="242021"/>
              </a:solidFill>
              <a:latin typeface="+mj-lt"/>
            </a:endParaRPr>
          </a:p>
          <a:p>
            <a:pPr algn="just"/>
            <a:r>
              <a:rPr lang="en-GB" sz="1800" b="1" dirty="0">
                <a:solidFill>
                  <a:srgbClr val="242021"/>
                </a:solidFill>
                <a:latin typeface="+mj-lt"/>
              </a:rPr>
              <a:t>Each word is represented by a real-valued vector, often tens or hundreds of dimensions. This is contrasted to the thousands or millions of dimensions required for sparse word representations, such as a one-hot encoding.</a:t>
            </a:r>
            <a:endParaRPr lang="en-US" sz="1800" b="1" dirty="0">
              <a:solidFill>
                <a:srgbClr val="242021"/>
              </a:solidFill>
              <a:latin typeface="+mj-lt"/>
            </a:endParaRPr>
          </a:p>
          <a:p>
            <a:pPr algn="just"/>
            <a:endParaRPr lang="en-US" sz="1800" dirty="0">
              <a:solidFill>
                <a:srgbClr val="242021"/>
              </a:solidFill>
              <a:latin typeface="+mj-lt"/>
            </a:endParaRPr>
          </a:p>
        </p:txBody>
      </p:sp>
      <p:sp>
        <p:nvSpPr>
          <p:cNvPr id="3" name="TextBox 2">
            <a:extLst>
              <a:ext uri="{FF2B5EF4-FFF2-40B4-BE49-F238E27FC236}">
                <a16:creationId xmlns:a16="http://schemas.microsoft.com/office/drawing/2014/main" id="{05FED2DF-990A-A25F-009B-BEC22307FFFE}"/>
              </a:ext>
            </a:extLst>
          </p:cNvPr>
          <p:cNvSpPr txBox="1"/>
          <p:nvPr/>
        </p:nvSpPr>
        <p:spPr>
          <a:xfrm>
            <a:off x="1934153" y="4578136"/>
            <a:ext cx="5275691" cy="261610"/>
          </a:xfrm>
          <a:prstGeom prst="rect">
            <a:avLst/>
          </a:prstGeom>
          <a:noFill/>
        </p:spPr>
        <p:txBody>
          <a:bodyPr wrap="square">
            <a:spAutoFit/>
          </a:bodyPr>
          <a:lstStyle/>
          <a:p>
            <a:pPr algn="ctr"/>
            <a:r>
              <a:rPr lang="en-US" sz="1050" dirty="0">
                <a:solidFill>
                  <a:srgbClr val="242021"/>
                </a:solidFill>
                <a:latin typeface="+mj-lt"/>
              </a:rPr>
              <a:t>https://www.kubiya.ai/resource-post/what-are-word-vectors</a:t>
            </a:r>
          </a:p>
        </p:txBody>
      </p:sp>
    </p:spTree>
    <p:extLst>
      <p:ext uri="{BB962C8B-B14F-4D97-AF65-F5344CB8AC3E}">
        <p14:creationId xmlns:p14="http://schemas.microsoft.com/office/powerpoint/2010/main" val="2771369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9" name="Google Shape;219;p18"/>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solidFill>
                  <a:schemeClr val="dk1"/>
                </a:solidFill>
                <a:latin typeface="Calibri" panose="020F0502020204030204" pitchFamily="34" charset="0"/>
                <a:ea typeface="Calibri" panose="020F0502020204030204" pitchFamily="34" charset="0"/>
                <a:cs typeface="Calibri" panose="020F0502020204030204" pitchFamily="34" charset="0"/>
              </a:rPr>
              <a:t>Word2Vec</a:t>
            </a:r>
            <a:br>
              <a:rPr lang="en" dirty="0">
                <a:solidFill>
                  <a:schemeClr val="dk1"/>
                </a:solidFill>
                <a:latin typeface="Calibri" panose="020F0502020204030204" pitchFamily="34" charset="0"/>
                <a:ea typeface="Calibri" panose="020F0502020204030204" pitchFamily="34" charset="0"/>
                <a:cs typeface="Calibri" panose="020F0502020204030204" pitchFamily="34" charset="0"/>
              </a:rPr>
            </a:br>
            <a:endParaRPr dirty="0">
              <a:solidFill>
                <a:schemeClr val="dk1"/>
              </a:solidFill>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B96A112E-BFC2-DA55-5C88-6F42AC0D56C2}"/>
              </a:ext>
            </a:extLst>
          </p:cNvPr>
          <p:cNvSpPr txBox="1"/>
          <p:nvPr/>
        </p:nvSpPr>
        <p:spPr>
          <a:xfrm>
            <a:off x="553063" y="1140909"/>
            <a:ext cx="4265427" cy="3139321"/>
          </a:xfrm>
          <a:prstGeom prst="rect">
            <a:avLst/>
          </a:prstGeom>
          <a:noFill/>
        </p:spPr>
        <p:txBody>
          <a:bodyPr wrap="square">
            <a:spAutoFit/>
          </a:bodyPr>
          <a:lstStyle/>
          <a:p>
            <a:pPr algn="just"/>
            <a:r>
              <a:rPr lang="en-US" sz="1800" b="0" i="0" dirty="0">
                <a:solidFill>
                  <a:schemeClr val="tx1"/>
                </a:solidFill>
                <a:effectLst/>
                <a:latin typeface="+mj-lt"/>
              </a:rPr>
              <a:t>Word2Vec creates vectors of the words that are distributed numerical representations of word features – these word features could comprise of words that represent the context of the individual words present in our vocabulary. Word embeddings eventually help in establishing the association of a word with another similar meaning word through the created vectors.</a:t>
            </a:r>
            <a:endParaRPr lang="en-US" dirty="0">
              <a:solidFill>
                <a:srgbClr val="242021"/>
              </a:solidFill>
              <a:latin typeface="+mj-lt"/>
            </a:endParaRPr>
          </a:p>
        </p:txBody>
      </p:sp>
      <p:sp>
        <p:nvSpPr>
          <p:cNvPr id="3" name="TextBox 2">
            <a:extLst>
              <a:ext uri="{FF2B5EF4-FFF2-40B4-BE49-F238E27FC236}">
                <a16:creationId xmlns:a16="http://schemas.microsoft.com/office/drawing/2014/main" id="{6C4F870A-3255-A23D-123E-C46E74DA0234}"/>
              </a:ext>
            </a:extLst>
          </p:cNvPr>
          <p:cNvSpPr txBox="1"/>
          <p:nvPr/>
        </p:nvSpPr>
        <p:spPr>
          <a:xfrm>
            <a:off x="1624052" y="4269094"/>
            <a:ext cx="5895893" cy="246221"/>
          </a:xfrm>
          <a:prstGeom prst="rect">
            <a:avLst/>
          </a:prstGeom>
          <a:noFill/>
        </p:spPr>
        <p:txBody>
          <a:bodyPr wrap="square">
            <a:spAutoFit/>
          </a:bodyPr>
          <a:lstStyle/>
          <a:p>
            <a:pPr algn="ctr"/>
            <a:r>
              <a:rPr lang="en-US" sz="1000" dirty="0">
                <a:solidFill>
                  <a:srgbClr val="242021"/>
                </a:solidFill>
                <a:latin typeface="+mj-lt"/>
                <a:hlinkClick r:id="rId3"/>
              </a:rPr>
              <a:t>https://www.analyticsvidhya.com/blog/2021/07/word2vec-for-word-embeddings-a-beginners-guide/</a:t>
            </a:r>
            <a:endParaRPr lang="en-US" sz="1000" dirty="0">
              <a:solidFill>
                <a:srgbClr val="242021"/>
              </a:solidFill>
              <a:latin typeface="+mj-lt"/>
            </a:endParaRPr>
          </a:p>
        </p:txBody>
      </p:sp>
      <p:pic>
        <p:nvPicPr>
          <p:cNvPr id="6" name="Picture 5">
            <a:extLst>
              <a:ext uri="{FF2B5EF4-FFF2-40B4-BE49-F238E27FC236}">
                <a16:creationId xmlns:a16="http://schemas.microsoft.com/office/drawing/2014/main" id="{4DC2F856-FB19-50FF-6F2A-F1E9CBF23452}"/>
              </a:ext>
            </a:extLst>
          </p:cNvPr>
          <p:cNvPicPr>
            <a:picLocks noChangeAspect="1"/>
          </p:cNvPicPr>
          <p:nvPr/>
        </p:nvPicPr>
        <p:blipFill>
          <a:blip r:embed="rId4"/>
          <a:stretch>
            <a:fillRect/>
          </a:stretch>
        </p:blipFill>
        <p:spPr>
          <a:xfrm>
            <a:off x="4858246" y="1134807"/>
            <a:ext cx="3553321" cy="3010320"/>
          </a:xfrm>
          <a:prstGeom prst="rect">
            <a:avLst/>
          </a:prstGeom>
        </p:spPr>
      </p:pic>
    </p:spTree>
    <p:extLst>
      <p:ext uri="{BB962C8B-B14F-4D97-AF65-F5344CB8AC3E}">
        <p14:creationId xmlns:p14="http://schemas.microsoft.com/office/powerpoint/2010/main" val="2756475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79815-5261-ECDE-5EDE-816E346C3D18}"/>
              </a:ext>
            </a:extLst>
          </p:cNvPr>
          <p:cNvSpPr>
            <a:spLocks noGrp="1"/>
          </p:cNvSpPr>
          <p:nvPr>
            <p:ph type="title"/>
          </p:nvPr>
        </p:nvSpPr>
        <p:spPr/>
        <p:txBody>
          <a:bodyPr/>
          <a:lstStyle/>
          <a:p>
            <a:r>
              <a:rPr lang="en-US" sz="2000" dirty="0"/>
              <a:t>Efficient Estimation of Word Representations in Vector Space</a:t>
            </a:r>
            <a:endParaRPr lang="id-ID" sz="2000" dirty="0"/>
          </a:p>
        </p:txBody>
      </p:sp>
      <p:pic>
        <p:nvPicPr>
          <p:cNvPr id="4" name="Picture 3">
            <a:extLst>
              <a:ext uri="{FF2B5EF4-FFF2-40B4-BE49-F238E27FC236}">
                <a16:creationId xmlns:a16="http://schemas.microsoft.com/office/drawing/2014/main" id="{C0F4EBC9-091C-95F4-0541-7CC96B33F3AD}"/>
              </a:ext>
            </a:extLst>
          </p:cNvPr>
          <p:cNvPicPr>
            <a:picLocks noChangeAspect="1"/>
          </p:cNvPicPr>
          <p:nvPr/>
        </p:nvPicPr>
        <p:blipFill>
          <a:blip r:embed="rId2"/>
          <a:stretch>
            <a:fillRect/>
          </a:stretch>
        </p:blipFill>
        <p:spPr>
          <a:xfrm>
            <a:off x="723568" y="1366307"/>
            <a:ext cx="7696863" cy="2410885"/>
          </a:xfrm>
          <a:prstGeom prst="rect">
            <a:avLst/>
          </a:prstGeom>
        </p:spPr>
      </p:pic>
      <p:sp>
        <p:nvSpPr>
          <p:cNvPr id="10" name="TextBox 9">
            <a:extLst>
              <a:ext uri="{FF2B5EF4-FFF2-40B4-BE49-F238E27FC236}">
                <a16:creationId xmlns:a16="http://schemas.microsoft.com/office/drawing/2014/main" id="{BB9C6081-8C5F-C670-10F0-1F2E344D38E7}"/>
              </a:ext>
            </a:extLst>
          </p:cNvPr>
          <p:cNvSpPr txBox="1"/>
          <p:nvPr/>
        </p:nvSpPr>
        <p:spPr>
          <a:xfrm>
            <a:off x="1761213" y="4395526"/>
            <a:ext cx="5621571" cy="400110"/>
          </a:xfrm>
          <a:prstGeom prst="rect">
            <a:avLst/>
          </a:prstGeom>
          <a:noFill/>
        </p:spPr>
        <p:txBody>
          <a:bodyPr wrap="square">
            <a:spAutoFit/>
          </a:bodyPr>
          <a:lstStyle/>
          <a:p>
            <a:pPr algn="ctr"/>
            <a:r>
              <a:rPr lang="en-US" sz="1000" dirty="0" err="1"/>
              <a:t>Mikolov</a:t>
            </a:r>
            <a:r>
              <a:rPr lang="en-US" sz="1000" dirty="0"/>
              <a:t>, T., Chen, K., Corrado, G.S., &amp; Dean, J. (2013). Efficient Estimation of Word Representations in Vector Space. International Conference on Learning Representations.</a:t>
            </a:r>
            <a:endParaRPr lang="id-ID" sz="1000" dirty="0"/>
          </a:p>
        </p:txBody>
      </p:sp>
    </p:spTree>
    <p:extLst>
      <p:ext uri="{BB962C8B-B14F-4D97-AF65-F5344CB8AC3E}">
        <p14:creationId xmlns:p14="http://schemas.microsoft.com/office/powerpoint/2010/main" val="106942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79815-5261-ECDE-5EDE-816E346C3D18}"/>
              </a:ext>
            </a:extLst>
          </p:cNvPr>
          <p:cNvSpPr>
            <a:spLocks noGrp="1"/>
          </p:cNvSpPr>
          <p:nvPr>
            <p:ph type="title"/>
          </p:nvPr>
        </p:nvSpPr>
        <p:spPr/>
        <p:txBody>
          <a:bodyPr/>
          <a:lstStyle/>
          <a:p>
            <a:r>
              <a:rPr lang="en-US" sz="2000" dirty="0"/>
              <a:t>Efficient Estimation of Word Representations in Vector Space</a:t>
            </a:r>
            <a:endParaRPr lang="id-ID" sz="2000" dirty="0"/>
          </a:p>
        </p:txBody>
      </p:sp>
      <p:sp>
        <p:nvSpPr>
          <p:cNvPr id="10" name="TextBox 9">
            <a:extLst>
              <a:ext uri="{FF2B5EF4-FFF2-40B4-BE49-F238E27FC236}">
                <a16:creationId xmlns:a16="http://schemas.microsoft.com/office/drawing/2014/main" id="{BB9C6081-8C5F-C670-10F0-1F2E344D38E7}"/>
              </a:ext>
            </a:extLst>
          </p:cNvPr>
          <p:cNvSpPr txBox="1"/>
          <p:nvPr/>
        </p:nvSpPr>
        <p:spPr>
          <a:xfrm>
            <a:off x="1641947" y="4665871"/>
            <a:ext cx="5621571" cy="400110"/>
          </a:xfrm>
          <a:prstGeom prst="rect">
            <a:avLst/>
          </a:prstGeom>
          <a:noFill/>
        </p:spPr>
        <p:txBody>
          <a:bodyPr wrap="square">
            <a:spAutoFit/>
          </a:bodyPr>
          <a:lstStyle/>
          <a:p>
            <a:pPr algn="ctr"/>
            <a:r>
              <a:rPr lang="en-US" sz="1000" dirty="0" err="1"/>
              <a:t>Mikolov</a:t>
            </a:r>
            <a:r>
              <a:rPr lang="en-US" sz="1000" dirty="0"/>
              <a:t>, T., Chen, K., Corrado, G.S., &amp; Dean, J. (2013). Efficient Estimation of Word Representations in Vector Space. International Conference on Learning Representations.</a:t>
            </a:r>
            <a:endParaRPr lang="id-ID" sz="1000" dirty="0"/>
          </a:p>
        </p:txBody>
      </p:sp>
      <p:pic>
        <p:nvPicPr>
          <p:cNvPr id="5" name="Picture 4">
            <a:extLst>
              <a:ext uri="{FF2B5EF4-FFF2-40B4-BE49-F238E27FC236}">
                <a16:creationId xmlns:a16="http://schemas.microsoft.com/office/drawing/2014/main" id="{174A3E93-EC25-7B67-5E0D-69803D146913}"/>
              </a:ext>
            </a:extLst>
          </p:cNvPr>
          <p:cNvPicPr>
            <a:picLocks noChangeAspect="1"/>
          </p:cNvPicPr>
          <p:nvPr/>
        </p:nvPicPr>
        <p:blipFill>
          <a:blip r:embed="rId2"/>
          <a:stretch>
            <a:fillRect/>
          </a:stretch>
        </p:blipFill>
        <p:spPr>
          <a:xfrm>
            <a:off x="1916187" y="838365"/>
            <a:ext cx="4961776" cy="3466769"/>
          </a:xfrm>
          <a:prstGeom prst="rect">
            <a:avLst/>
          </a:prstGeom>
        </p:spPr>
      </p:pic>
      <p:sp>
        <p:nvSpPr>
          <p:cNvPr id="7" name="TextBox 6">
            <a:extLst>
              <a:ext uri="{FF2B5EF4-FFF2-40B4-BE49-F238E27FC236}">
                <a16:creationId xmlns:a16="http://schemas.microsoft.com/office/drawing/2014/main" id="{2A3C0B23-3C22-8190-EB2B-37612314E0CC}"/>
              </a:ext>
            </a:extLst>
          </p:cNvPr>
          <p:cNvSpPr txBox="1"/>
          <p:nvPr/>
        </p:nvSpPr>
        <p:spPr>
          <a:xfrm>
            <a:off x="27834" y="892975"/>
            <a:ext cx="1944011" cy="3000821"/>
          </a:xfrm>
          <a:prstGeom prst="rect">
            <a:avLst/>
          </a:prstGeom>
          <a:noFill/>
        </p:spPr>
        <p:txBody>
          <a:bodyPr wrap="square">
            <a:spAutoFit/>
          </a:bodyPr>
          <a:lstStyle/>
          <a:p>
            <a:pPr algn="just"/>
            <a:r>
              <a:rPr lang="en-US" sz="900" dirty="0"/>
              <a:t>The first proposed architecture is similar to the feedforward NNLM, where the non-linear hidden layer is removed and the projection layer is shared for all words (not just the projection matrix); thus, all words get projected into the same position (their vectors are averaged). We call this architecture a bag-of-words model as the order of words in the history does not influence the projection. Furthermore, we also use words from the future; we have obtained the best performance on the task introduced in the next section by building a log-linear classifier with four future and four history words at the input, where the training criterion is to correctly classify the current (middle) word.</a:t>
            </a:r>
            <a:endParaRPr lang="id-ID" sz="900" dirty="0"/>
          </a:p>
        </p:txBody>
      </p:sp>
      <p:sp>
        <p:nvSpPr>
          <p:cNvPr id="9" name="TextBox 8">
            <a:extLst>
              <a:ext uri="{FF2B5EF4-FFF2-40B4-BE49-F238E27FC236}">
                <a16:creationId xmlns:a16="http://schemas.microsoft.com/office/drawing/2014/main" id="{793A9C49-0F8B-B68D-1D7D-FA0704B52BC2}"/>
              </a:ext>
            </a:extLst>
          </p:cNvPr>
          <p:cNvSpPr txBox="1"/>
          <p:nvPr/>
        </p:nvSpPr>
        <p:spPr>
          <a:xfrm>
            <a:off x="6933621" y="838365"/>
            <a:ext cx="2166651" cy="3970318"/>
          </a:xfrm>
          <a:prstGeom prst="rect">
            <a:avLst/>
          </a:prstGeom>
          <a:noFill/>
        </p:spPr>
        <p:txBody>
          <a:bodyPr wrap="square">
            <a:spAutoFit/>
          </a:bodyPr>
          <a:lstStyle/>
          <a:p>
            <a:pPr algn="just"/>
            <a:r>
              <a:rPr lang="en-US" sz="1050" dirty="0"/>
              <a:t>The second architecture is similar to CBOW, but instead of predicting the current word based on the context, it tries to maximize classification of a word based on another word in the same sentence. More precisely, we use each current word as an input to a log-linear classifier with continuous projection layer, and predict words within a certain range before and after the current word. We found that increasing the range improves quality of the resulting word vectors, but it also increases the computational complexity. Since the more distant words are usually less related to the current word than those close to it, we give less weight to the distant words by sampling less from those words in our training examples.</a:t>
            </a:r>
            <a:endParaRPr lang="id-ID" sz="1050" dirty="0"/>
          </a:p>
        </p:txBody>
      </p:sp>
    </p:spTree>
    <p:extLst>
      <p:ext uri="{BB962C8B-B14F-4D97-AF65-F5344CB8AC3E}">
        <p14:creationId xmlns:p14="http://schemas.microsoft.com/office/powerpoint/2010/main" val="4064089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79815-5261-ECDE-5EDE-816E346C3D18}"/>
              </a:ext>
            </a:extLst>
          </p:cNvPr>
          <p:cNvSpPr>
            <a:spLocks noGrp="1"/>
          </p:cNvSpPr>
          <p:nvPr>
            <p:ph type="title"/>
          </p:nvPr>
        </p:nvSpPr>
        <p:spPr/>
        <p:txBody>
          <a:bodyPr/>
          <a:lstStyle/>
          <a:p>
            <a:r>
              <a:rPr lang="en-US" sz="2000" dirty="0"/>
              <a:t>Efficient Estimation of Word Representations in Vector Space</a:t>
            </a:r>
            <a:endParaRPr lang="id-ID" sz="2000" dirty="0"/>
          </a:p>
        </p:txBody>
      </p:sp>
      <p:sp>
        <p:nvSpPr>
          <p:cNvPr id="10" name="TextBox 9">
            <a:extLst>
              <a:ext uri="{FF2B5EF4-FFF2-40B4-BE49-F238E27FC236}">
                <a16:creationId xmlns:a16="http://schemas.microsoft.com/office/drawing/2014/main" id="{BB9C6081-8C5F-C670-10F0-1F2E344D38E7}"/>
              </a:ext>
            </a:extLst>
          </p:cNvPr>
          <p:cNvSpPr txBox="1"/>
          <p:nvPr/>
        </p:nvSpPr>
        <p:spPr>
          <a:xfrm>
            <a:off x="1641947" y="4665871"/>
            <a:ext cx="5621571" cy="400110"/>
          </a:xfrm>
          <a:prstGeom prst="rect">
            <a:avLst/>
          </a:prstGeom>
          <a:noFill/>
        </p:spPr>
        <p:txBody>
          <a:bodyPr wrap="square">
            <a:spAutoFit/>
          </a:bodyPr>
          <a:lstStyle/>
          <a:p>
            <a:pPr algn="ctr"/>
            <a:r>
              <a:rPr lang="en-US" sz="1000" dirty="0" err="1"/>
              <a:t>Mikolov</a:t>
            </a:r>
            <a:r>
              <a:rPr lang="en-US" sz="1000" dirty="0"/>
              <a:t>, T., Chen, K., Corrado, G.S., &amp; Dean, J. (2013). Efficient Estimation of Word Representations in Vector Space. International Conference on Learning Representations.</a:t>
            </a:r>
            <a:endParaRPr lang="id-ID" sz="1000" dirty="0"/>
          </a:p>
        </p:txBody>
      </p:sp>
      <p:pic>
        <p:nvPicPr>
          <p:cNvPr id="4" name="Picture 3">
            <a:extLst>
              <a:ext uri="{FF2B5EF4-FFF2-40B4-BE49-F238E27FC236}">
                <a16:creationId xmlns:a16="http://schemas.microsoft.com/office/drawing/2014/main" id="{5EA6D7E7-9E01-C2D2-693D-581D42F27ED0}"/>
              </a:ext>
            </a:extLst>
          </p:cNvPr>
          <p:cNvPicPr>
            <a:picLocks noChangeAspect="1"/>
          </p:cNvPicPr>
          <p:nvPr/>
        </p:nvPicPr>
        <p:blipFill>
          <a:blip r:embed="rId2"/>
          <a:stretch>
            <a:fillRect/>
          </a:stretch>
        </p:blipFill>
        <p:spPr>
          <a:xfrm>
            <a:off x="1481883" y="892975"/>
            <a:ext cx="5781635" cy="3607463"/>
          </a:xfrm>
          <a:prstGeom prst="rect">
            <a:avLst/>
          </a:prstGeom>
        </p:spPr>
      </p:pic>
    </p:spTree>
    <p:extLst>
      <p:ext uri="{BB962C8B-B14F-4D97-AF65-F5344CB8AC3E}">
        <p14:creationId xmlns:p14="http://schemas.microsoft.com/office/powerpoint/2010/main" val="1152545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79815-5261-ECDE-5EDE-816E346C3D18}"/>
              </a:ext>
            </a:extLst>
          </p:cNvPr>
          <p:cNvSpPr>
            <a:spLocks noGrp="1"/>
          </p:cNvSpPr>
          <p:nvPr>
            <p:ph type="title"/>
          </p:nvPr>
        </p:nvSpPr>
        <p:spPr/>
        <p:txBody>
          <a:bodyPr/>
          <a:lstStyle/>
          <a:p>
            <a:r>
              <a:rPr lang="en-US" sz="2000" dirty="0"/>
              <a:t>Efficient Estimation of Word Representations in Vector Space</a:t>
            </a:r>
            <a:endParaRPr lang="id-ID" sz="2000" dirty="0"/>
          </a:p>
        </p:txBody>
      </p:sp>
      <p:sp>
        <p:nvSpPr>
          <p:cNvPr id="10" name="TextBox 9">
            <a:extLst>
              <a:ext uri="{FF2B5EF4-FFF2-40B4-BE49-F238E27FC236}">
                <a16:creationId xmlns:a16="http://schemas.microsoft.com/office/drawing/2014/main" id="{BB9C6081-8C5F-C670-10F0-1F2E344D38E7}"/>
              </a:ext>
            </a:extLst>
          </p:cNvPr>
          <p:cNvSpPr txBox="1"/>
          <p:nvPr/>
        </p:nvSpPr>
        <p:spPr>
          <a:xfrm>
            <a:off x="1641947" y="4665871"/>
            <a:ext cx="5621571" cy="400110"/>
          </a:xfrm>
          <a:prstGeom prst="rect">
            <a:avLst/>
          </a:prstGeom>
          <a:noFill/>
        </p:spPr>
        <p:txBody>
          <a:bodyPr wrap="square">
            <a:spAutoFit/>
          </a:bodyPr>
          <a:lstStyle/>
          <a:p>
            <a:pPr algn="ctr"/>
            <a:r>
              <a:rPr lang="en-US" sz="1000" dirty="0" err="1"/>
              <a:t>Mikolov</a:t>
            </a:r>
            <a:r>
              <a:rPr lang="en-US" sz="1000" dirty="0"/>
              <a:t>, T., Chen, K., Corrado, G.S., &amp; Dean, J. (2013). Efficient Estimation of Word Representations in Vector Space. International Conference on Learning Representations.</a:t>
            </a:r>
            <a:endParaRPr lang="id-ID" sz="1000" dirty="0"/>
          </a:p>
        </p:txBody>
      </p:sp>
      <p:pic>
        <p:nvPicPr>
          <p:cNvPr id="5" name="Picture 4">
            <a:extLst>
              <a:ext uri="{FF2B5EF4-FFF2-40B4-BE49-F238E27FC236}">
                <a16:creationId xmlns:a16="http://schemas.microsoft.com/office/drawing/2014/main" id="{0A055BDA-A5D7-01C6-E5F4-E55241CEA434}"/>
              </a:ext>
            </a:extLst>
          </p:cNvPr>
          <p:cNvPicPr>
            <a:picLocks noChangeAspect="1"/>
          </p:cNvPicPr>
          <p:nvPr/>
        </p:nvPicPr>
        <p:blipFill>
          <a:blip r:embed="rId2"/>
          <a:stretch>
            <a:fillRect/>
          </a:stretch>
        </p:blipFill>
        <p:spPr>
          <a:xfrm>
            <a:off x="839556" y="972017"/>
            <a:ext cx="7226352" cy="3464809"/>
          </a:xfrm>
          <a:prstGeom prst="rect">
            <a:avLst/>
          </a:prstGeom>
        </p:spPr>
      </p:pic>
    </p:spTree>
    <p:extLst>
      <p:ext uri="{BB962C8B-B14F-4D97-AF65-F5344CB8AC3E}">
        <p14:creationId xmlns:p14="http://schemas.microsoft.com/office/powerpoint/2010/main" val="3967983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65F74-A047-34FB-8118-5EA0BA105E40}"/>
              </a:ext>
            </a:extLst>
          </p:cNvPr>
          <p:cNvSpPr>
            <a:spLocks noGrp="1"/>
          </p:cNvSpPr>
          <p:nvPr>
            <p:ph type="title"/>
          </p:nvPr>
        </p:nvSpPr>
        <p:spPr/>
        <p:txBody>
          <a:bodyPr/>
          <a:lstStyle/>
          <a:p>
            <a:r>
              <a:rPr lang="en-US" dirty="0"/>
              <a:t>Country and Capital Vectors</a:t>
            </a:r>
            <a:endParaRPr lang="id-ID" dirty="0"/>
          </a:p>
        </p:txBody>
      </p:sp>
      <p:sp>
        <p:nvSpPr>
          <p:cNvPr id="4" name="TextBox 3">
            <a:extLst>
              <a:ext uri="{FF2B5EF4-FFF2-40B4-BE49-F238E27FC236}">
                <a16:creationId xmlns:a16="http://schemas.microsoft.com/office/drawing/2014/main" id="{54567CFB-B155-DE57-F21A-6E9E35020C98}"/>
              </a:ext>
            </a:extLst>
          </p:cNvPr>
          <p:cNvSpPr txBox="1"/>
          <p:nvPr/>
        </p:nvSpPr>
        <p:spPr>
          <a:xfrm>
            <a:off x="1536589" y="4648320"/>
            <a:ext cx="6070821" cy="246221"/>
          </a:xfrm>
          <a:prstGeom prst="rect">
            <a:avLst/>
          </a:prstGeom>
          <a:noFill/>
        </p:spPr>
        <p:txBody>
          <a:bodyPr wrap="square">
            <a:spAutoFit/>
          </a:bodyPr>
          <a:lstStyle/>
          <a:p>
            <a:pPr algn="ctr"/>
            <a:r>
              <a:rPr lang="id-ID" sz="1000" dirty="0"/>
              <a:t>https://medium.com/@afrizalfir/mengenal-word2vec-af4758da6b5d</a:t>
            </a:r>
          </a:p>
        </p:txBody>
      </p:sp>
      <p:pic>
        <p:nvPicPr>
          <p:cNvPr id="2050" name="Picture 2">
            <a:extLst>
              <a:ext uri="{FF2B5EF4-FFF2-40B4-BE49-F238E27FC236}">
                <a16:creationId xmlns:a16="http://schemas.microsoft.com/office/drawing/2014/main" id="{EC56C8AC-C053-4062-0111-FA4EEE1E29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0739" y="1085603"/>
            <a:ext cx="4702520" cy="3370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7591265"/>
      </p:ext>
    </p:extLst>
  </p:cSld>
  <p:clrMapOvr>
    <a:masterClrMapping/>
  </p:clrMapOvr>
</p:sld>
</file>

<file path=ppt/theme/theme1.xml><?xml version="1.0" encoding="utf-8"?>
<a:theme xmlns:a="http://schemas.openxmlformats.org/drawingml/2006/main" name="Big Data Infographics by Slidesgo">
  <a:themeElements>
    <a:clrScheme name="Simple Light">
      <a:dk1>
        <a:srgbClr val="000000"/>
      </a:dk1>
      <a:lt1>
        <a:srgbClr val="FFFFFF"/>
      </a:lt1>
      <a:dk2>
        <a:srgbClr val="595959"/>
      </a:dk2>
      <a:lt2>
        <a:srgbClr val="EEEEEE"/>
      </a:lt2>
      <a:accent1>
        <a:srgbClr val="FFC64E"/>
      </a:accent1>
      <a:accent2>
        <a:srgbClr val="FF8001"/>
      </a:accent2>
      <a:accent3>
        <a:srgbClr val="5FD0DB"/>
      </a:accent3>
      <a:accent4>
        <a:srgbClr val="32AAD9"/>
      </a:accent4>
      <a:accent5>
        <a:srgbClr val="1A569C"/>
      </a:accent5>
      <a:accent6>
        <a:srgbClr val="D558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17377</TotalTime>
  <Words>1362</Words>
  <Application>Microsoft Office PowerPoint</Application>
  <PresentationFormat>On-screen Show (16:9)</PresentationFormat>
  <Paragraphs>127</Paragraphs>
  <Slides>19</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Calibri</vt:lpstr>
      <vt:lpstr>Fira Sans Extra Condensed SemiBold</vt:lpstr>
      <vt:lpstr>Arial</vt:lpstr>
      <vt:lpstr>Roboto</vt:lpstr>
      <vt:lpstr>Fira Sans Extra Condensed</vt:lpstr>
      <vt:lpstr>Courier New</vt:lpstr>
      <vt:lpstr>Big Data Infographics by Slidesgo</vt:lpstr>
      <vt:lpstr>Advanced NLP (Word Vector – Bag 1)</vt:lpstr>
      <vt:lpstr>NLP Pipeline</vt:lpstr>
      <vt:lpstr>Word Vector </vt:lpstr>
      <vt:lpstr>Word2Vec </vt:lpstr>
      <vt:lpstr>Efficient Estimation of Word Representations in Vector Space</vt:lpstr>
      <vt:lpstr>Efficient Estimation of Word Representations in Vector Space</vt:lpstr>
      <vt:lpstr>Efficient Estimation of Word Representations in Vector Space</vt:lpstr>
      <vt:lpstr>Efficient Estimation of Word Representations in Vector Space</vt:lpstr>
      <vt:lpstr>Country and Capital Vectors</vt:lpstr>
      <vt:lpstr>Ilustrasi Skip-Gram </vt:lpstr>
      <vt:lpstr>Ilustrasi Continous Bag of Word (CBOW) </vt:lpstr>
      <vt:lpstr>Gensim Library for Word2vec</vt:lpstr>
      <vt:lpstr>1. Import Library dan data yang akan digunakan</vt:lpstr>
      <vt:lpstr>2. Membuat Model Word2Vec </vt:lpstr>
      <vt:lpstr>2. Membuat Model Word2Vec </vt:lpstr>
      <vt:lpstr>3. Melihat Hasil Word2Vec </vt:lpstr>
      <vt:lpstr>Ref Tambahan </vt:lpstr>
      <vt:lpstr>Tugas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Audit dan  Tata Kelola IT</dc:title>
  <dc:creator>User</dc:creator>
  <cp:lastModifiedBy>Sajarwo Anggai</cp:lastModifiedBy>
  <cp:revision>148</cp:revision>
  <dcterms:modified xsi:type="dcterms:W3CDTF">2024-11-06T13:19:43Z</dcterms:modified>
</cp:coreProperties>
</file>